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9" r:id="rId3"/>
    <p:sldId id="264" r:id="rId4"/>
    <p:sldId id="263" r:id="rId5"/>
    <p:sldId id="302" r:id="rId6"/>
    <p:sldId id="318" r:id="rId7"/>
    <p:sldId id="322" r:id="rId8"/>
    <p:sldId id="258" r:id="rId9"/>
    <p:sldId id="295" r:id="rId10"/>
    <p:sldId id="260" r:id="rId11"/>
    <p:sldId id="329" r:id="rId12"/>
    <p:sldId id="307" r:id="rId13"/>
    <p:sldId id="308" r:id="rId14"/>
    <p:sldId id="309" r:id="rId15"/>
    <p:sldId id="311" r:id="rId16"/>
    <p:sldId id="310" r:id="rId17"/>
    <p:sldId id="327" r:id="rId18"/>
    <p:sldId id="313" r:id="rId19"/>
    <p:sldId id="268" r:id="rId20"/>
    <p:sldId id="319" r:id="rId21"/>
    <p:sldId id="304" r:id="rId22"/>
    <p:sldId id="296" r:id="rId23"/>
    <p:sldId id="323" r:id="rId24"/>
    <p:sldId id="262" r:id="rId25"/>
    <p:sldId id="305" r:id="rId26"/>
    <p:sldId id="306" r:id="rId27"/>
    <p:sldId id="314" r:id="rId28"/>
    <p:sldId id="324" r:id="rId29"/>
    <p:sldId id="315" r:id="rId30"/>
    <p:sldId id="316" r:id="rId31"/>
    <p:sldId id="328" r:id="rId32"/>
    <p:sldId id="326" r:id="rId33"/>
    <p:sldId id="317" r:id="rId34"/>
    <p:sldId id="325" r:id="rId35"/>
    <p:sldId id="292" r:id="rId36"/>
  </p:sldIdLst>
  <p:sldSz cx="12192000" cy="6858000"/>
  <p:notesSz cx="9872663" cy="14301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1668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areta Musić" userId="0bb4e016-6547-4c8a-9156-b75acef1f702" providerId="ADAL" clId="{04D70C0A-7426-497E-9EC7-506D52DBDCEC}"/>
    <pc:docChg chg="custSel modSld">
      <pc:chgData name="Margareta Musić" userId="0bb4e016-6547-4c8a-9156-b75acef1f702" providerId="ADAL" clId="{04D70C0A-7426-497E-9EC7-506D52DBDCEC}" dt="2023-05-03T06:29:33.435" v="832" actId="207"/>
      <pc:docMkLst>
        <pc:docMk/>
      </pc:docMkLst>
      <pc:sldChg chg="mod modShow">
        <pc:chgData name="Margareta Musić" userId="0bb4e016-6547-4c8a-9156-b75acef1f702" providerId="ADAL" clId="{04D70C0A-7426-497E-9EC7-506D52DBDCEC}" dt="2023-04-21T11:51:50.667" v="130" actId="729"/>
        <pc:sldMkLst>
          <pc:docMk/>
          <pc:sldMk cId="89937952" sldId="303"/>
        </pc:sldMkLst>
      </pc:sldChg>
      <pc:sldChg chg="modSp mod">
        <pc:chgData name="Margareta Musić" userId="0bb4e016-6547-4c8a-9156-b75acef1f702" providerId="ADAL" clId="{04D70C0A-7426-497E-9EC7-506D52DBDCEC}" dt="2023-04-21T11:52:31.176" v="132" actId="20577"/>
        <pc:sldMkLst>
          <pc:docMk/>
          <pc:sldMk cId="3776080273" sldId="325"/>
        </pc:sldMkLst>
        <pc:spChg chg="mod">
          <ac:chgData name="Margareta Musić" userId="0bb4e016-6547-4c8a-9156-b75acef1f702" providerId="ADAL" clId="{04D70C0A-7426-497E-9EC7-506D52DBDCEC}" dt="2023-04-21T11:52:31.176" v="132" actId="20577"/>
          <ac:spMkLst>
            <pc:docMk/>
            <pc:sldMk cId="3776080273" sldId="325"/>
            <ac:spMk id="4" creationId="{BC90F596-FAEF-0C6C-9BCF-29CDCAEBAC71}"/>
          </ac:spMkLst>
        </pc:spChg>
      </pc:sldChg>
      <pc:sldChg chg="modSp mod">
        <pc:chgData name="Margareta Musić" userId="0bb4e016-6547-4c8a-9156-b75acef1f702" providerId="ADAL" clId="{04D70C0A-7426-497E-9EC7-506D52DBDCEC}" dt="2023-05-03T06:29:33.435" v="832" actId="207"/>
        <pc:sldMkLst>
          <pc:docMk/>
          <pc:sldMk cId="114596185" sldId="326"/>
        </pc:sldMkLst>
        <pc:spChg chg="mod">
          <ac:chgData name="Margareta Musić" userId="0bb4e016-6547-4c8a-9156-b75acef1f702" providerId="ADAL" clId="{04D70C0A-7426-497E-9EC7-506D52DBDCEC}" dt="2023-05-03T06:29:33.435" v="832" actId="207"/>
          <ac:spMkLst>
            <pc:docMk/>
            <pc:sldMk cId="114596185" sldId="326"/>
            <ac:spMk id="3" creationId="{00000000-0000-0000-0000-000000000000}"/>
          </ac:spMkLst>
        </pc:spChg>
      </pc:sldChg>
    </pc:docChg>
  </pc:docChgLst>
  <pc:docChgLst>
    <pc:chgData name="Margareta Musić" userId="0bb4e016-6547-4c8a-9156-b75acef1f702" providerId="ADAL" clId="{154D81D0-64B8-4160-AC4D-9ACEDED4083E}"/>
    <pc:docChg chg="custSel delSld modSld">
      <pc:chgData name="Margareta Musić" userId="0bb4e016-6547-4c8a-9156-b75acef1f702" providerId="ADAL" clId="{154D81D0-64B8-4160-AC4D-9ACEDED4083E}" dt="2023-05-03T08:08:46.232" v="8" actId="5793"/>
      <pc:docMkLst>
        <pc:docMk/>
      </pc:docMkLst>
      <pc:sldChg chg="del">
        <pc:chgData name="Margareta Musić" userId="0bb4e016-6547-4c8a-9156-b75acef1f702" providerId="ADAL" clId="{154D81D0-64B8-4160-AC4D-9ACEDED4083E}" dt="2023-05-03T08:08:23.191" v="0" actId="47"/>
        <pc:sldMkLst>
          <pc:docMk/>
          <pc:sldMk cId="89937952" sldId="303"/>
        </pc:sldMkLst>
      </pc:sldChg>
      <pc:sldChg chg="modSp mod">
        <pc:chgData name="Margareta Musić" userId="0bb4e016-6547-4c8a-9156-b75acef1f702" providerId="ADAL" clId="{154D81D0-64B8-4160-AC4D-9ACEDED4083E}" dt="2023-05-03T08:08:46.232" v="8" actId="5793"/>
        <pc:sldMkLst>
          <pc:docMk/>
          <pc:sldMk cId="114596185" sldId="326"/>
        </pc:sldMkLst>
        <pc:spChg chg="mod">
          <ac:chgData name="Margareta Musić" userId="0bb4e016-6547-4c8a-9156-b75acef1f702" providerId="ADAL" clId="{154D81D0-64B8-4160-AC4D-9ACEDED4083E}" dt="2023-05-03T08:08:46.232" v="8" actId="5793"/>
          <ac:spMkLst>
            <pc:docMk/>
            <pc:sldMk cId="114596185" sldId="32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717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8312" cy="717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C36C4-DFA9-48F5-8250-E24F213489BF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6113" y="1787525"/>
            <a:ext cx="8580437" cy="4827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6883400"/>
            <a:ext cx="7897813" cy="56308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584238"/>
            <a:ext cx="4278313" cy="717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763" y="13584238"/>
            <a:ext cx="4278312" cy="717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E12C8-4973-42A2-975D-5466C5250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6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ED565-EB6B-EF7C-C238-FAA766711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7DB991D-44B7-3C99-0E03-885465761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FD3E5F-764D-CED6-CE78-27E768B0B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2F26-3EC4-4C5F-9410-9B7D65B4D23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B65B39-EFF9-6239-8A09-E3D54F88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11920D-38E4-BF17-0185-B23AFDD3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80C7-3891-4085-84B9-824D6C74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8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DF637C-B6C8-7217-1D4F-870D3A75D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5DE4EF-20FA-E124-9A06-60AE23F90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18970A-BF30-AFF8-12E8-D5C7163D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2F26-3EC4-4C5F-9410-9B7D65B4D23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5A6121-B211-16AB-F9E1-7253B2D30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537EA9-F336-F749-4595-8646395E2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80C7-3891-4085-84B9-824D6C74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6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F180F14-E4A6-6722-8F0A-EBD9DE75EC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0D3121-639B-D3A3-3F8D-01AF1B121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1977D2-DD34-7EE9-A4C0-FE60E51E6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2F26-3EC4-4C5F-9410-9B7D65B4D23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580A55-8F7B-AC48-7D73-26803E4E4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1F610F-7913-C9A3-F335-F2CC8A82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80C7-3891-4085-84B9-824D6C74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D63BB4-EC75-157E-1D95-0FFA44D1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B619FB-8838-3388-2F1D-C7BBE40F8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F4648F-956C-000A-C2E4-44C337913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2F26-3EC4-4C5F-9410-9B7D65B4D23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8E4237-F61E-935F-4DEE-FF1A71DD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C2998E-C7A2-06A1-FA62-DA522B5B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80C7-3891-4085-84B9-824D6C74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7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A61E56-0A9D-BE73-4771-2C230EA5C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BF31CE-B704-FEC4-4E32-9AF158B50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13BB25-032F-95B2-6F17-A4AD2E0D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2F26-3EC4-4C5F-9410-9B7D65B4D23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C9F5DB-A792-EA19-F9DC-4D240739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885771-A9E5-A09A-DE1C-70CB4BEA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80C7-3891-4085-84B9-824D6C74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7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8F0622-DCD2-921F-24F4-A316DB06E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592FA5-6348-92EA-C1BA-C11B5D6BF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71FF7F-F942-B389-566F-D353844DE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18A83A-7122-A63B-B63C-D3E940965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2F26-3EC4-4C5F-9410-9B7D65B4D23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5FF29C-74DF-862E-6C11-45C8F679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1E7CB0-CC6F-3357-6758-61D7247F1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80C7-3891-4085-84B9-824D6C74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2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E32872-3D8B-A258-1A57-7E879C78B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34406C-B4FF-1BE7-57DA-65E2022C5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EFF6CF-CD09-E416-A1AE-F941D37F6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234F4B4-7ACA-B937-34F7-E7EC29DC8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A4F0115-24EC-2662-DFD1-85D40F221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F5FEE5B-383D-5C33-EA5E-0B6129537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2F26-3EC4-4C5F-9410-9B7D65B4D23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5161A24-DDAB-271F-2B11-2A6659C77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333F8CE-A134-200C-5CC3-FE53141F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80C7-3891-4085-84B9-824D6C74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8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D5B42-413B-7A34-276B-4E038AB4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9D6DBEF-1B0E-8CAC-A8DE-7275ECAA7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2F26-3EC4-4C5F-9410-9B7D65B4D23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BA42910-166D-C593-EACC-B29232593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F234A2-ABA9-1ED8-C80B-4CB205821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80C7-3891-4085-84B9-824D6C74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19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1CAEFA1-FD75-EE62-A587-5A9A99FAE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2F26-3EC4-4C5F-9410-9B7D65B4D23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2ECC0E0-5846-B563-EF12-BABC05EA4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1C40F3-6DFB-48AF-491A-963758970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80C7-3891-4085-84B9-824D6C74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5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8E7360-5E10-7472-2664-64BDDC966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6224D0-0906-E782-5A1F-B38A25043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214D9A3-2C7D-C64C-DD1A-27A5C51DE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E6FC3A-DA1B-0E6B-9ACA-A5DD2462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2F26-3EC4-4C5F-9410-9B7D65B4D23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14D0B5-826C-3D7C-F538-C51A3CD1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9105B5-ACF7-DA36-5CBA-9F177BFF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80C7-3891-4085-84B9-824D6C74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23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F046E9-FFFE-56DA-DB7D-3452AEA77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127A83D-AD05-D104-E8BF-836446423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BBB478-321A-67D2-AB91-70EC45696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69B975-E0EC-E243-277F-732DBC16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2F26-3EC4-4C5F-9410-9B7D65B4D23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E3016E-A0A1-81B8-4464-F6EE3729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55E831-4604-6F80-E87C-BD53867B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80C7-3891-4085-84B9-824D6C74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9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5DDB093-615F-07E2-D151-0E0AD2B52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8CC118-D655-4CF1-D612-9F9AEEA38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FBAB70-232F-2B07-B64A-8E3ED42C0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32F26-3EC4-4C5F-9410-9B7D65B4D23D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C7B824-B68E-C1F7-B298-CD6DC4B11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A5D239-B464-95F0-96F0-912290AC5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80C7-3891-4085-84B9-824D6C747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5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jz.org.rs/monitoring-vazduh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abinet@zjz.org.r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jz.org.rs/monitoring-vazduh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jz.org.rs/monitoring-vazduh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abinet@zjz.org.r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jz.org.rs/monitoring-vazduha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abinet@zjz.org.r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jz.org.rs/monitoring-vazduha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abinet@zjz.org.r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zjz.org.rs/monitoring-vazduh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abinet@zjz.org.rs" TargetMode="External"/><Relationship Id="rId4" Type="http://schemas.openxmlformats.org/officeDocument/2006/relationships/hyperlink" Target="http://www.zjz.org.rs/monitoring-vazduha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jz.org.rs/monitoring-vazduha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abinet@zjz.org.rs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hyperlink" Target="mailto:kabinet@zjz.org.rs" TargetMode="External"/><Relationship Id="rId4" Type="http://schemas.openxmlformats.org/officeDocument/2006/relationships/hyperlink" Target="http://www.zjz.org.rs/monitoring-vazduha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jz.org.rs/monitoring-vazduh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abinet@zjz.org.r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E0C8EB3-D0AB-20AD-3327-E90B10EEC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838" y="1896436"/>
            <a:ext cx="10220325" cy="2684900"/>
          </a:xfrm>
        </p:spPr>
        <p:txBody>
          <a:bodyPr>
            <a:normAutofit fontScale="47500" lnSpcReduction="20000"/>
          </a:bodyPr>
          <a:lstStyle/>
          <a:p>
            <a:endParaRPr lang="sr-Cyrl-RS" sz="6700" b="1" i="1" dirty="0">
              <a:latin typeface="Calibri" panose="020F0502020204030204" pitchFamily="34" charset="0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sr-Latn-RS" sz="9800" b="1" dirty="0">
                <a:solidFill>
                  <a:schemeClr val="accent1">
                    <a:lumMod val="75000"/>
                  </a:schemeClr>
                </a:solidFill>
              </a:rPr>
              <a:t>Plan unapređenja m</a:t>
            </a:r>
            <a:r>
              <a:rPr lang="en-US" sz="9800" b="1" dirty="0">
                <a:solidFill>
                  <a:schemeClr val="accent1">
                    <a:lumMod val="75000"/>
                  </a:schemeClr>
                </a:solidFill>
              </a:rPr>
              <a:t>on</a:t>
            </a:r>
            <a:r>
              <a:rPr lang="sr-Latn-RS" sz="9800" b="1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9800" b="1" dirty="0" err="1">
                <a:solidFill>
                  <a:schemeClr val="accent1">
                    <a:lumMod val="75000"/>
                  </a:schemeClr>
                </a:solidFill>
              </a:rPr>
              <a:t>toring</a:t>
            </a:r>
            <a:r>
              <a:rPr lang="sr-Latn-RS" sz="98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9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800" b="1" dirty="0" err="1">
                <a:solidFill>
                  <a:schemeClr val="accent1">
                    <a:lumMod val="75000"/>
                  </a:schemeClr>
                </a:solidFill>
              </a:rPr>
              <a:t>kvaliteta</a:t>
            </a:r>
            <a:r>
              <a:rPr lang="en-US" sz="9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sr-Latn-RS" sz="9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40000"/>
              </a:lnSpc>
            </a:pPr>
            <a:r>
              <a:rPr lang="en-US" sz="9800" b="1" dirty="0" err="1">
                <a:solidFill>
                  <a:schemeClr val="accent1">
                    <a:lumMod val="75000"/>
                  </a:schemeClr>
                </a:solidFill>
              </a:rPr>
              <a:t>vazduha</a:t>
            </a:r>
            <a:r>
              <a:rPr lang="en-US" sz="9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9800" b="1" dirty="0">
                <a:solidFill>
                  <a:schemeClr val="accent1">
                    <a:lumMod val="75000"/>
                  </a:schemeClr>
                </a:solidFill>
              </a:rPr>
              <a:t>u Šapcu u 2023. godini</a:t>
            </a:r>
            <a:endParaRPr lang="sr-Cyrl-RS" sz="7000" b="1" i="1" dirty="0">
              <a:latin typeface="Calibri" panose="020F0502020204030204" pitchFamily="34" charset="0"/>
            </a:endParaRPr>
          </a:p>
          <a:p>
            <a:endParaRPr lang="sr-Cyrl-RS" sz="7000" b="1" i="1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865CFA-806B-1FDF-ADA5-4BEBB6930CFD}"/>
              </a:ext>
            </a:extLst>
          </p:cNvPr>
          <p:cNvSpPr txBox="1"/>
          <p:nvPr/>
        </p:nvSpPr>
        <p:spPr>
          <a:xfrm>
            <a:off x="3724275" y="4345142"/>
            <a:ext cx="4743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>
                <a:latin typeface="Calibri" panose="020F0502020204030204" pitchFamily="34" charset="0"/>
              </a:rPr>
              <a:t>Javna prezentacija</a:t>
            </a:r>
          </a:p>
          <a:p>
            <a:pPr algn="ctr"/>
            <a:endParaRPr lang="sr-Latn-RS" sz="2400" dirty="0">
              <a:latin typeface="Calibri" panose="020F0502020204030204" pitchFamily="34" charset="0"/>
            </a:endParaRPr>
          </a:p>
          <a:p>
            <a:pPr algn="ctr"/>
            <a:r>
              <a:rPr lang="sr-Latn-RS" sz="2400" dirty="0"/>
              <a:t>Zavod za javno zdravlje Šabac</a:t>
            </a:r>
            <a:r>
              <a:rPr lang="sr-Cyrl-RS" sz="2400" dirty="0"/>
              <a:t>, </a:t>
            </a:r>
            <a:endParaRPr lang="sr-Latn-RS" sz="2400" dirty="0"/>
          </a:p>
          <a:p>
            <a:pPr algn="ctr"/>
            <a:r>
              <a:rPr lang="sr-Latn-RS" sz="2400" dirty="0" smtClean="0">
                <a:ea typeface="Times New Roman" panose="02020603050405020304" pitchFamily="18" charset="0"/>
              </a:rPr>
              <a:t>Maj, </a:t>
            </a:r>
            <a:r>
              <a:rPr lang="sr-Latn-RS" sz="2400" dirty="0">
                <a:effectLst/>
                <a:ea typeface="Times New Roman" panose="02020603050405020304" pitchFamily="18" charset="0"/>
              </a:rPr>
              <a:t>2023</a:t>
            </a:r>
            <a:r>
              <a:rPr lang="sr-Latn-RS" sz="2400" i="1" dirty="0">
                <a:effectLst/>
                <a:ea typeface="Times New Roman" panose="02020603050405020304" pitchFamily="18" charset="0"/>
              </a:rPr>
              <a:t>. </a:t>
            </a:r>
            <a:r>
              <a:rPr lang="sr-Latn-RS" sz="2400" dirty="0">
                <a:effectLst/>
                <a:ea typeface="Times New Roman" panose="02020603050405020304" pitchFamily="18" charset="0"/>
              </a:rPr>
              <a:t>godine</a:t>
            </a:r>
            <a:endParaRPr lang="sr-Cyrl-RS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2" name="Picture 2" descr="I:\ZnakZJZ.jpg">
            <a:extLst>
              <a:ext uri="{FF2B5EF4-FFF2-40B4-BE49-F238E27FC236}">
                <a16:creationId xmlns:a16="http://schemas.microsoft.com/office/drawing/2014/main" xmlns="" id="{67D4ED24-B85B-D5BB-2A32-D86E3EC24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040" y="112056"/>
            <a:ext cx="1899920" cy="202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69D267-C5D3-0F8D-DAF6-1B5CC546332B}"/>
              </a:ext>
            </a:extLst>
          </p:cNvPr>
          <p:cNvSpPr txBox="1"/>
          <p:nvPr/>
        </p:nvSpPr>
        <p:spPr>
          <a:xfrm>
            <a:off x="482601" y="6407390"/>
            <a:ext cx="1148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Jovana Cvijića 1, 15000 Šabac</a:t>
            </a:r>
            <a:r>
              <a:rPr 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http://www.zjz.org.rs/monitoring-vazduha/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 I 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kabinet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zjz.org.rs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 I 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015/ 300 550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7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865CFA-806B-1FDF-ADA5-4BEBB6930CFD}"/>
              </a:ext>
            </a:extLst>
          </p:cNvPr>
          <p:cNvSpPr txBox="1"/>
          <p:nvPr/>
        </p:nvSpPr>
        <p:spPr>
          <a:xfrm>
            <a:off x="1513841" y="204965"/>
            <a:ext cx="10144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Monitoring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kvaliteta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vazduha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u Šapcu – merna mesta i zagađujuće materije - sadašnje stanje</a:t>
            </a:r>
            <a:endParaRPr lang="sr-Cyrl-RS" sz="20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1" name="Picture 2" descr="I:\ZnakZJZ.jpg">
            <a:extLst>
              <a:ext uri="{FF2B5EF4-FFF2-40B4-BE49-F238E27FC236}">
                <a16:creationId xmlns:a16="http://schemas.microsoft.com/office/drawing/2014/main" xmlns="" id="{402A5B1F-D1F2-6757-4719-597083315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" y="36462"/>
            <a:ext cx="894491" cy="95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E32C93E4-A320-E526-D4A0-36E648ECE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467917"/>
              </p:ext>
            </p:extLst>
          </p:nvPr>
        </p:nvGraphicFramePr>
        <p:xfrm>
          <a:off x="1048084" y="703580"/>
          <a:ext cx="10493041" cy="5954395"/>
        </p:xfrm>
        <a:graphic>
          <a:graphicData uri="http://schemas.openxmlformats.org/drawingml/2006/table">
            <a:tbl>
              <a:tblPr/>
              <a:tblGrid>
                <a:gridCol w="2113707">
                  <a:extLst>
                    <a:ext uri="{9D8B030D-6E8A-4147-A177-3AD203B41FA5}">
                      <a16:colId xmlns:a16="http://schemas.microsoft.com/office/drawing/2014/main" xmlns="" val="83765736"/>
                    </a:ext>
                  </a:extLst>
                </a:gridCol>
                <a:gridCol w="2203271">
                  <a:extLst>
                    <a:ext uri="{9D8B030D-6E8A-4147-A177-3AD203B41FA5}">
                      <a16:colId xmlns:a16="http://schemas.microsoft.com/office/drawing/2014/main" xmlns="" val="1315246327"/>
                    </a:ext>
                  </a:extLst>
                </a:gridCol>
                <a:gridCol w="709908">
                  <a:extLst>
                    <a:ext uri="{9D8B030D-6E8A-4147-A177-3AD203B41FA5}">
                      <a16:colId xmlns:a16="http://schemas.microsoft.com/office/drawing/2014/main" xmlns="" val="822051093"/>
                    </a:ext>
                  </a:extLst>
                </a:gridCol>
                <a:gridCol w="721381">
                  <a:extLst>
                    <a:ext uri="{9D8B030D-6E8A-4147-A177-3AD203B41FA5}">
                      <a16:colId xmlns:a16="http://schemas.microsoft.com/office/drawing/2014/main" xmlns="" val="931238414"/>
                    </a:ext>
                  </a:extLst>
                </a:gridCol>
                <a:gridCol w="615578">
                  <a:extLst>
                    <a:ext uri="{9D8B030D-6E8A-4147-A177-3AD203B41FA5}">
                      <a16:colId xmlns:a16="http://schemas.microsoft.com/office/drawing/2014/main" xmlns="" val="3884059333"/>
                    </a:ext>
                  </a:extLst>
                </a:gridCol>
                <a:gridCol w="693786">
                  <a:extLst>
                    <a:ext uri="{9D8B030D-6E8A-4147-A177-3AD203B41FA5}">
                      <a16:colId xmlns:a16="http://schemas.microsoft.com/office/drawing/2014/main" xmlns="" val="2010712674"/>
                    </a:ext>
                  </a:extLst>
                </a:gridCol>
                <a:gridCol w="873185">
                  <a:extLst>
                    <a:ext uri="{9D8B030D-6E8A-4147-A177-3AD203B41FA5}">
                      <a16:colId xmlns:a16="http://schemas.microsoft.com/office/drawing/2014/main" xmlns="" val="1986839384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xmlns="" val="244372820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83187767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387878696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xmlns="" val="1931301685"/>
                    </a:ext>
                  </a:extLst>
                </a:gridCol>
              </a:tblGrid>
              <a:tr h="5280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Ustanove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koje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vrše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monitoring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kvaliteta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vazduha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Šapcu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Merne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stanice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sr-Latn-R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Šapcu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Zagađujuće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materije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koje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 mere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1947486"/>
                  </a:ext>
                </a:extLst>
              </a:tr>
              <a:tr h="2879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Opšte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Specifične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69778"/>
                  </a:ext>
                </a:extLst>
              </a:tr>
              <a:tr h="4894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SO2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ČAĐ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NO2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sr-Latn-R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PM2.5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HF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NH3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4877851"/>
                  </a:ext>
                </a:extLst>
              </a:tr>
              <a:tr h="43905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Zavod za javno zdravlje Šabac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Vatrogasni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2735667"/>
                  </a:ext>
                </a:extLst>
              </a:tr>
              <a:tr h="439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Autobuska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stanica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9724888"/>
                  </a:ext>
                </a:extLst>
              </a:tr>
              <a:tr h="439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Benska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bara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7071036"/>
                  </a:ext>
                </a:extLst>
              </a:tr>
              <a:tr h="439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Kasarna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8444392"/>
                  </a:ext>
                </a:extLst>
              </a:tr>
              <a:tr h="439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Lokacija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ZJZ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Šabac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4066099"/>
                  </a:ext>
                </a:extLst>
              </a:tr>
              <a:tr h="64897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Gradski zavod za javno zdravlje Beograd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Gerontološki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r-Latn-RS" sz="2000" b="1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  <a:r>
                        <a:rPr lang="en-US" sz="2000" b="1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0806941"/>
                  </a:ext>
                </a:extLst>
              </a:tr>
              <a:tr h="4390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Agencija za zaštitu  </a:t>
                      </a:r>
                    </a:p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životne sredine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Šabačka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bolnica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4328777"/>
                  </a:ext>
                </a:extLst>
              </a:tr>
              <a:tr h="20518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3094450"/>
                  </a:ext>
                </a:extLst>
              </a:tr>
              <a:tr h="367074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</a:t>
                      </a:r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ZJZ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Šabac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</a:t>
                      </a:r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ukupnim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taložnim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materijama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(UTM) na navedena 3 merna mesta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analizira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sadržaj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teških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olovo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kadmijum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cink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2344748"/>
                  </a:ext>
                </a:extLst>
              </a:tr>
              <a:tr h="129366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Gradski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ZJZ Beograd u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suspendovanim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česticama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(PM 10) </a:t>
                      </a:r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 mernom mestu Gerontološki centar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analizira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sadržaj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teških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metala</a:t>
                      </a:r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(arsen,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kadmijum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olovo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nikl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), </a:t>
                      </a:r>
                      <a:r>
                        <a:rPr lang="sr-Latn-R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benzo(a)pirena, lako isparljivih organskih jedinjenja (BTEX) i organskog i elementarnog ugljenika.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1394670"/>
                  </a:ext>
                </a:extLst>
              </a:tr>
              <a:tr h="232419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5540" marR="5540" marT="5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110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718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865CFA-806B-1FDF-ADA5-4BEBB6930CFD}"/>
              </a:ext>
            </a:extLst>
          </p:cNvPr>
          <p:cNvSpPr txBox="1"/>
          <p:nvPr/>
        </p:nvSpPr>
        <p:spPr>
          <a:xfrm>
            <a:off x="1513841" y="204965"/>
            <a:ext cx="10144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Izveštavanje građana o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rezultatima monitoringa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kvalitet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vazduha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u Šapcu - sadašnje stanje</a:t>
            </a:r>
            <a:endParaRPr lang="sr-Cyrl-RS" sz="16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4" name="Picture 2" descr="I:\ZnakZJZ.jpg">
            <a:extLst>
              <a:ext uri="{FF2B5EF4-FFF2-40B4-BE49-F238E27FC236}">
                <a16:creationId xmlns:a16="http://schemas.microsoft.com/office/drawing/2014/main" xmlns="" id="{DEC8925C-BFB0-C366-4F05-5528AC219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" y="36462"/>
            <a:ext cx="894491" cy="95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9855E32F-BC0F-7340-4E02-D132132B18D0}"/>
              </a:ext>
            </a:extLst>
          </p:cNvPr>
          <p:cNvSpPr txBox="1">
            <a:spLocks/>
          </p:cNvSpPr>
          <p:nvPr/>
        </p:nvSpPr>
        <p:spPr>
          <a:xfrm>
            <a:off x="946484" y="1288554"/>
            <a:ext cx="10601959" cy="1474378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r-Latn-RS" sz="2200" b="1" dirty="0">
              <a:cs typeface="Calibri" panose="020F0502020204030204" pitchFamily="34" charset="0"/>
            </a:endParaRPr>
          </a:p>
          <a:p>
            <a:pPr algn="l"/>
            <a:r>
              <a:rPr lang="sr-Latn-RS" sz="2200" b="1" dirty="0">
                <a:cs typeface="Calibri" panose="020F0502020204030204" pitchFamily="34" charset="0"/>
              </a:rPr>
              <a:t>Oprema za monitoring kvaliteta vazduha kojom raspolaže ZJZ Šabac je poluautomatska</a:t>
            </a:r>
            <a:r>
              <a:rPr lang="en-US" sz="2200" b="1" dirty="0">
                <a:cs typeface="Calibri" panose="020F0502020204030204" pitchFamily="34" charset="0"/>
              </a:rPr>
              <a:t> a </a:t>
            </a:r>
            <a:r>
              <a:rPr lang="en-US" sz="2200" b="1" dirty="0" err="1">
                <a:cs typeface="Calibri" panose="020F0502020204030204" pitchFamily="34" charset="0"/>
              </a:rPr>
              <a:t>sva</a:t>
            </a:r>
            <a:r>
              <a:rPr lang="en-US" sz="2200" b="1" dirty="0">
                <a:cs typeface="Calibri" panose="020F0502020204030204" pitchFamily="34" charset="0"/>
              </a:rPr>
              <a:t> </a:t>
            </a:r>
            <a:r>
              <a:rPr lang="en-US" sz="2200" b="1" dirty="0" err="1">
                <a:cs typeface="Calibri" panose="020F0502020204030204" pitchFamily="34" charset="0"/>
              </a:rPr>
              <a:t>ispitivanja</a:t>
            </a:r>
            <a:r>
              <a:rPr lang="en-US" sz="2200" b="1" dirty="0">
                <a:cs typeface="Calibri" panose="020F0502020204030204" pitchFamily="34" charset="0"/>
              </a:rPr>
              <a:t> se </a:t>
            </a:r>
            <a:r>
              <a:rPr lang="en-US" sz="2200" b="1" dirty="0" err="1">
                <a:cs typeface="Calibri" panose="020F0502020204030204" pitchFamily="34" charset="0"/>
              </a:rPr>
              <a:t>rade</a:t>
            </a:r>
            <a:r>
              <a:rPr lang="en-US" sz="2200" b="1" dirty="0">
                <a:cs typeface="Calibri" panose="020F0502020204030204" pitchFamily="34" charset="0"/>
              </a:rPr>
              <a:t> </a:t>
            </a:r>
            <a:r>
              <a:rPr lang="en-US" sz="2200" b="1" dirty="0" err="1">
                <a:cs typeface="Calibri" panose="020F0502020204030204" pitchFamily="34" charset="0"/>
              </a:rPr>
              <a:t>akreditovanim</a:t>
            </a:r>
            <a:r>
              <a:rPr lang="en-US" sz="2200" b="1" dirty="0">
                <a:cs typeface="Calibri" panose="020F0502020204030204" pitchFamily="34" charset="0"/>
              </a:rPr>
              <a:t> </a:t>
            </a:r>
            <a:r>
              <a:rPr lang="en-US" sz="2200" b="1" dirty="0" err="1">
                <a:cs typeface="Calibri" panose="020F0502020204030204" pitchFamily="34" charset="0"/>
              </a:rPr>
              <a:t>metodama</a:t>
            </a:r>
            <a:r>
              <a:rPr lang="en-US" sz="2200" b="1" dirty="0">
                <a:cs typeface="Calibri" panose="020F0502020204030204" pitchFamily="34" charset="0"/>
              </a:rPr>
              <a:t>.</a:t>
            </a:r>
            <a:r>
              <a:rPr lang="sr-Latn-RS" sz="2200" b="1" dirty="0">
                <a:cs typeface="Calibri" panose="020F0502020204030204" pitchFamily="34" charset="0"/>
              </a:rPr>
              <a:t> </a:t>
            </a:r>
            <a:r>
              <a:rPr lang="en-US" sz="2200" b="1" dirty="0">
                <a:cs typeface="Calibri" panose="020F0502020204030204" pitchFamily="34" charset="0"/>
              </a:rPr>
              <a:t>I</a:t>
            </a:r>
            <a:r>
              <a:rPr lang="sr-Latn-RS" sz="2200" b="1" dirty="0">
                <a:cs typeface="Calibri" panose="020F0502020204030204" pitchFamily="34" charset="0"/>
              </a:rPr>
              <a:t>z tog razloga proces određivanja parametara kvaliteta vazduha nužno traje nekoliko dana.</a:t>
            </a:r>
          </a:p>
          <a:p>
            <a:pPr algn="l"/>
            <a:r>
              <a:rPr lang="sr-Latn-RS" sz="2000" dirty="0">
                <a:cs typeface="Calibri" panose="020F0502020204030204" pitchFamily="34" charset="0"/>
              </a:rPr>
              <a:t> </a:t>
            </a:r>
            <a:endParaRPr lang="sr-Cyrl-RS" dirty="0">
              <a:cs typeface="Times New Roman" panose="02020603050405020304" pitchFamily="18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328B404A-9D4D-B697-FFE2-B6A3A692DCAA}"/>
              </a:ext>
            </a:extLst>
          </p:cNvPr>
          <p:cNvSpPr txBox="1">
            <a:spLocks/>
          </p:cNvSpPr>
          <p:nvPr/>
        </p:nvSpPr>
        <p:spPr>
          <a:xfrm>
            <a:off x="946484" y="3059374"/>
            <a:ext cx="10601959" cy="3593661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r-Latn-RS" sz="1100" b="1" dirty="0">
              <a:cs typeface="Calibri" panose="020F0502020204030204" pitchFamily="34" charset="0"/>
            </a:endParaRPr>
          </a:p>
          <a:p>
            <a:pPr algn="l"/>
            <a:r>
              <a:rPr lang="sr-Latn-RS" b="1" dirty="0">
                <a:cs typeface="Calibri" panose="020F0502020204030204" pitchFamily="34" charset="0"/>
              </a:rPr>
              <a:t>ZJZ Šabac o rezultatima analiza kvaliteta vazduha izveštava građane na nedeljnom nivou i to:</a:t>
            </a:r>
          </a:p>
          <a:p>
            <a:pPr algn="l"/>
            <a:endParaRPr lang="sr-Latn-RS" b="1" dirty="0">
              <a:cs typeface="Calibri" panose="020F050202020403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r-Latn-RS" sz="2000" dirty="0">
                <a:cs typeface="Calibri" panose="020F0502020204030204" pitchFamily="34" charset="0"/>
              </a:rPr>
              <a:t>na Portalu otvorenih podataka Republike Srbije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r-Latn-RS" sz="2000" dirty="0">
                <a:cs typeface="Calibri" panose="020F0502020204030204" pitchFamily="34" charset="0"/>
              </a:rPr>
              <a:t>na websajtu ZJZ Šabac </a:t>
            </a:r>
            <a:r>
              <a:rPr lang="sr-Latn-RS" sz="2000" dirty="0">
                <a:cs typeface="Arial" panose="020B0604020202020204" pitchFamily="34" charset="0"/>
                <a:hlinkClick r:id="rId3"/>
              </a:rPr>
              <a:t>http://www.zjz.org.rs/monitoring-vazduha</a:t>
            </a:r>
            <a:endParaRPr lang="sr-Latn-RS" sz="2000" dirty="0">
              <a:cs typeface="Calibri" panose="020F050202020403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r-Latn-RS" sz="2000" dirty="0">
                <a:cs typeface="Calibri" panose="020F0502020204030204" pitchFamily="34" charset="0"/>
              </a:rPr>
              <a:t>putem mobilne aplikacije Čuvar zdravlja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r-Latn-RS" sz="2000" dirty="0">
                <a:cs typeface="Calibri" panose="020F0502020204030204" pitchFamily="34" charset="0"/>
              </a:rPr>
              <a:t>na društvenim mrežama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sr-Latn-RS" sz="2000" dirty="0">
              <a:cs typeface="Arial" panose="020B0604020202020204" pitchFamily="34" charset="0"/>
            </a:endParaRPr>
          </a:p>
          <a:p>
            <a:pPr algn="l"/>
            <a:endParaRPr lang="sr-Cyrl-R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00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:\ZnakZJZ.jpg">
            <a:extLst>
              <a:ext uri="{FF2B5EF4-FFF2-40B4-BE49-F238E27FC236}">
                <a16:creationId xmlns:a16="http://schemas.microsoft.com/office/drawing/2014/main" xmlns="" id="{F2975C3A-96B5-1713-EA90-1CF0D529F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8" y="54365"/>
            <a:ext cx="767157" cy="81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865CFA-806B-1FDF-ADA5-4BEBB6930CFD}"/>
              </a:ext>
            </a:extLst>
          </p:cNvPr>
          <p:cNvSpPr txBox="1"/>
          <p:nvPr/>
        </p:nvSpPr>
        <p:spPr>
          <a:xfrm>
            <a:off x="2514598" y="93351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Monitoring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kvaliteta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vazduha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u Šapcu – sadašnje stanje</a:t>
            </a:r>
          </a:p>
          <a:p>
            <a:pPr algn="r"/>
            <a:r>
              <a:rPr lang="sr-Latn-R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Merno mesto: Autobuska stanica</a:t>
            </a:r>
            <a:endParaRPr lang="sr-Cyrl-RS" sz="16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xmlns="" id="{EE2B162B-D121-2FDB-7D13-814C97DF5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73974"/>
            <a:ext cx="12192000" cy="60126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EA0588E-117A-E456-F65B-E134B7A248E9}"/>
              </a:ext>
            </a:extLst>
          </p:cNvPr>
          <p:cNvSpPr txBox="1"/>
          <p:nvPr/>
        </p:nvSpPr>
        <p:spPr>
          <a:xfrm>
            <a:off x="1835031" y="4819762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Delovi grada sa dominantnim individualnim ložištima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7" name="Picture 2" descr="I:\ZnakZJZ.jpg">
            <a:extLst>
              <a:ext uri="{FF2B5EF4-FFF2-40B4-BE49-F238E27FC236}">
                <a16:creationId xmlns:a16="http://schemas.microsoft.com/office/drawing/2014/main" xmlns="" id="{7E348CBA-1388-C63A-3E02-D60011574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30" y="3452877"/>
            <a:ext cx="415970" cy="44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3CDC16C-57F7-9FB2-44D6-04CCDDEB987A}"/>
              </a:ext>
            </a:extLst>
          </p:cNvPr>
          <p:cNvSpPr txBox="1"/>
          <p:nvPr/>
        </p:nvSpPr>
        <p:spPr>
          <a:xfrm>
            <a:off x="8083239" y="1117489"/>
            <a:ext cx="29561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u="sng" dirty="0">
                <a:solidFill>
                  <a:schemeClr val="bg1"/>
                </a:solidFill>
              </a:rPr>
              <a:t>Autobuska stanica </a:t>
            </a:r>
          </a:p>
          <a:p>
            <a:r>
              <a:rPr lang="sr-Latn-RS" sz="2000" i="1" u="sng" dirty="0">
                <a:solidFill>
                  <a:schemeClr val="bg1"/>
                </a:solidFill>
              </a:rPr>
              <a:t>(ZJZ Šabac):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chemeClr val="bg1"/>
                </a:solidFill>
              </a:rPr>
              <a:t>Čađ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chemeClr val="bg1"/>
                </a:solidFill>
              </a:rPr>
              <a:t>NO2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chemeClr val="bg1"/>
                </a:solidFill>
              </a:rPr>
              <a:t>UTM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rgbClr val="FFFF00"/>
                </a:solidFill>
              </a:rPr>
              <a:t>HF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rgbClr val="FFFF00"/>
                </a:solidFill>
              </a:rPr>
              <a:t>NH3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A787BF1-DB55-3246-C051-93C9AB736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72" y="2675147"/>
            <a:ext cx="415970" cy="63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rrow: Left 16">
            <a:extLst>
              <a:ext uri="{FF2B5EF4-FFF2-40B4-BE49-F238E27FC236}">
                <a16:creationId xmlns:a16="http://schemas.microsoft.com/office/drawing/2014/main" xmlns="" id="{5DE64457-1464-1A24-24C5-27EA9A7A04ED}"/>
              </a:ext>
            </a:extLst>
          </p:cNvPr>
          <p:cNvSpPr/>
          <p:nvPr/>
        </p:nvSpPr>
        <p:spPr>
          <a:xfrm>
            <a:off x="10415568" y="965290"/>
            <a:ext cx="1509943" cy="1172887"/>
          </a:xfrm>
          <a:prstGeom prst="leftArrow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5C3A44C-99EE-3CA1-F3A4-5DFE5D0B8461}"/>
              </a:ext>
            </a:extLst>
          </p:cNvPr>
          <p:cNvSpPr txBox="1"/>
          <p:nvPr/>
        </p:nvSpPr>
        <p:spPr>
          <a:xfrm>
            <a:off x="10672111" y="1283306"/>
            <a:ext cx="1809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dirty="0">
                <a:solidFill>
                  <a:srgbClr val="C00000"/>
                </a:solidFill>
              </a:rPr>
              <a:t>Dominantni </a:t>
            </a:r>
          </a:p>
          <a:p>
            <a:r>
              <a:rPr lang="sr-Latn-RS" sz="1600" b="1" dirty="0">
                <a:solidFill>
                  <a:srgbClr val="C00000"/>
                </a:solidFill>
              </a:rPr>
              <a:t>pravac vetra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7793C062-29AD-F338-AE0C-B87014169C46}"/>
              </a:ext>
            </a:extLst>
          </p:cNvPr>
          <p:cNvSpPr/>
          <p:nvPr/>
        </p:nvSpPr>
        <p:spPr>
          <a:xfrm rot="2233531">
            <a:off x="5448223" y="4024296"/>
            <a:ext cx="4023396" cy="984675"/>
          </a:xfrm>
          <a:custGeom>
            <a:avLst/>
            <a:gdLst>
              <a:gd name="connsiteX0" fmla="*/ 0 w 4023396"/>
              <a:gd name="connsiteY0" fmla="*/ 492338 h 984675"/>
              <a:gd name="connsiteX1" fmla="*/ 2011698 w 4023396"/>
              <a:gd name="connsiteY1" fmla="*/ 0 h 984675"/>
              <a:gd name="connsiteX2" fmla="*/ 4023396 w 4023396"/>
              <a:gd name="connsiteY2" fmla="*/ 492338 h 984675"/>
              <a:gd name="connsiteX3" fmla="*/ 2011698 w 4023396"/>
              <a:gd name="connsiteY3" fmla="*/ 984676 h 984675"/>
              <a:gd name="connsiteX4" fmla="*/ 0 w 4023396"/>
              <a:gd name="connsiteY4" fmla="*/ 492338 h 98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396" h="984675" extrusionOk="0">
                <a:moveTo>
                  <a:pt x="0" y="492338"/>
                </a:moveTo>
                <a:cubicBezTo>
                  <a:pt x="-60557" y="183074"/>
                  <a:pt x="814766" y="32241"/>
                  <a:pt x="2011698" y="0"/>
                </a:cubicBezTo>
                <a:cubicBezTo>
                  <a:pt x="3159677" y="7779"/>
                  <a:pt x="3997307" y="221257"/>
                  <a:pt x="4023396" y="492338"/>
                </a:cubicBezTo>
                <a:cubicBezTo>
                  <a:pt x="3895363" y="889280"/>
                  <a:pt x="3119865" y="1000501"/>
                  <a:pt x="2011698" y="984676"/>
                </a:cubicBezTo>
                <a:cubicBezTo>
                  <a:pt x="877558" y="972032"/>
                  <a:pt x="12803" y="770366"/>
                  <a:pt x="0" y="492338"/>
                </a:cubicBezTo>
                <a:close/>
              </a:path>
            </a:pathLst>
          </a:custGeom>
          <a:noFill/>
          <a:ln w="31750">
            <a:solidFill>
              <a:srgbClr val="FFFF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019BF7-24A6-8489-B1DC-264A4EF6871E}"/>
              </a:ext>
            </a:extLst>
          </p:cNvPr>
          <p:cNvSpPr txBox="1"/>
          <p:nvPr/>
        </p:nvSpPr>
        <p:spPr>
          <a:xfrm rot="2532948">
            <a:off x="5988583" y="4331967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</a:rPr>
              <a:t>Industrijska radna zona ISTOK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C57730-3098-C8E2-DC55-965AD5E4CC35}"/>
              </a:ext>
            </a:extLst>
          </p:cNvPr>
          <p:cNvSpPr txBox="1"/>
          <p:nvPr/>
        </p:nvSpPr>
        <p:spPr>
          <a:xfrm rot="18701097">
            <a:off x="742599" y="1973047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Delovi grada sa dominantnim individualnim ložištima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6B480304-F784-1EC9-C2F9-57EAD28BB23D}"/>
              </a:ext>
            </a:extLst>
          </p:cNvPr>
          <p:cNvSpPr/>
          <p:nvPr/>
        </p:nvSpPr>
        <p:spPr>
          <a:xfrm>
            <a:off x="3697776" y="3223101"/>
            <a:ext cx="2571044" cy="83573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34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:\ZnakZJZ.jpg">
            <a:extLst>
              <a:ext uri="{FF2B5EF4-FFF2-40B4-BE49-F238E27FC236}">
                <a16:creationId xmlns:a16="http://schemas.microsoft.com/office/drawing/2014/main" xmlns="" id="{F2975C3A-96B5-1713-EA90-1CF0D529F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8" y="54365"/>
            <a:ext cx="767157" cy="81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xmlns="" id="{EE2B162B-D121-2FDB-7D13-814C97DF5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73974"/>
            <a:ext cx="12192000" cy="6012601"/>
          </a:xfrm>
          <a:prstGeom prst="rect">
            <a:avLst/>
          </a:prstGeom>
        </p:spPr>
      </p:pic>
      <p:pic>
        <p:nvPicPr>
          <p:cNvPr id="27" name="Picture 2" descr="I:\ZnakZJZ.jpg">
            <a:extLst>
              <a:ext uri="{FF2B5EF4-FFF2-40B4-BE49-F238E27FC236}">
                <a16:creationId xmlns:a16="http://schemas.microsoft.com/office/drawing/2014/main" xmlns="" id="{7E348CBA-1388-C63A-3E02-D60011574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30" y="3452877"/>
            <a:ext cx="415970" cy="44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xmlns="" id="{0976315F-7298-2AB2-6C4B-53065C04FDBA}"/>
              </a:ext>
            </a:extLst>
          </p:cNvPr>
          <p:cNvSpPr/>
          <p:nvPr/>
        </p:nvSpPr>
        <p:spPr>
          <a:xfrm>
            <a:off x="3680847" y="2404650"/>
            <a:ext cx="2571044" cy="83573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3CDC16C-57F7-9FB2-44D6-04CCDDEB987A}"/>
              </a:ext>
            </a:extLst>
          </p:cNvPr>
          <p:cNvSpPr txBox="1"/>
          <p:nvPr/>
        </p:nvSpPr>
        <p:spPr>
          <a:xfrm>
            <a:off x="8083239" y="1145316"/>
            <a:ext cx="29561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u="sng" dirty="0">
                <a:solidFill>
                  <a:schemeClr val="bg1"/>
                </a:solidFill>
              </a:rPr>
              <a:t>Vatrogasni dom</a:t>
            </a:r>
          </a:p>
          <a:p>
            <a:r>
              <a:rPr lang="sr-Latn-RS" sz="2000" i="1" u="sng" dirty="0">
                <a:solidFill>
                  <a:schemeClr val="bg1"/>
                </a:solidFill>
              </a:rPr>
              <a:t>(ZJZ Šabac):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chemeClr val="bg1"/>
                </a:solidFill>
              </a:rPr>
              <a:t>SO2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chemeClr val="bg1"/>
                </a:solidFill>
              </a:rPr>
              <a:t>Čađ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chemeClr val="bg1"/>
                </a:solidFill>
              </a:rPr>
              <a:t>NO2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chemeClr val="bg1"/>
                </a:solidFill>
              </a:rPr>
              <a:t>UTM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rgbClr val="FFFF00"/>
                </a:solidFill>
              </a:rPr>
              <a:t>HF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E3BCD08-9A94-DD66-D66A-C781685A1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72" y="2675147"/>
            <a:ext cx="415970" cy="63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AF255E8-285F-19A4-1F24-32C529E891EE}"/>
              </a:ext>
            </a:extLst>
          </p:cNvPr>
          <p:cNvSpPr txBox="1"/>
          <p:nvPr/>
        </p:nvSpPr>
        <p:spPr>
          <a:xfrm>
            <a:off x="2514598" y="93351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Monitoring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kvaliteta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vazduha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u Šapcu – sadašnje stanje</a:t>
            </a:r>
          </a:p>
          <a:p>
            <a:pPr algn="r"/>
            <a:r>
              <a:rPr lang="sr-Latn-R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Merno mesto: Vatrogasni dom</a:t>
            </a:r>
            <a:endParaRPr lang="sr-Cyrl-RS" sz="16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xmlns="" id="{49B80289-73EC-4B7F-706B-53250306C997}"/>
              </a:ext>
            </a:extLst>
          </p:cNvPr>
          <p:cNvSpPr/>
          <p:nvPr/>
        </p:nvSpPr>
        <p:spPr>
          <a:xfrm>
            <a:off x="10415568" y="965290"/>
            <a:ext cx="1509943" cy="1172887"/>
          </a:xfrm>
          <a:prstGeom prst="leftArrow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9311AE4-9E7F-10C2-EEFC-6A2A963506DD}"/>
              </a:ext>
            </a:extLst>
          </p:cNvPr>
          <p:cNvSpPr txBox="1"/>
          <p:nvPr/>
        </p:nvSpPr>
        <p:spPr>
          <a:xfrm>
            <a:off x="10672111" y="1283306"/>
            <a:ext cx="1809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dirty="0">
                <a:solidFill>
                  <a:srgbClr val="C00000"/>
                </a:solidFill>
              </a:rPr>
              <a:t>Dominantni </a:t>
            </a:r>
          </a:p>
          <a:p>
            <a:r>
              <a:rPr lang="sr-Latn-RS" sz="1600" b="1" dirty="0">
                <a:solidFill>
                  <a:srgbClr val="C00000"/>
                </a:solidFill>
              </a:rPr>
              <a:t>pravac vetra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C1D81F-AFB1-5FA0-5F3B-4E9F6611DC5C}"/>
              </a:ext>
            </a:extLst>
          </p:cNvPr>
          <p:cNvSpPr txBox="1"/>
          <p:nvPr/>
        </p:nvSpPr>
        <p:spPr>
          <a:xfrm>
            <a:off x="1835031" y="4819762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Delovi grada sa dominantnim individualnim ložištima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D8D62AF-7B40-AE43-A0B7-8DF2579E0506}"/>
              </a:ext>
            </a:extLst>
          </p:cNvPr>
          <p:cNvSpPr/>
          <p:nvPr/>
        </p:nvSpPr>
        <p:spPr>
          <a:xfrm rot="2233531">
            <a:off x="5448223" y="4024296"/>
            <a:ext cx="4023396" cy="984675"/>
          </a:xfrm>
          <a:custGeom>
            <a:avLst/>
            <a:gdLst>
              <a:gd name="connsiteX0" fmla="*/ 0 w 4023396"/>
              <a:gd name="connsiteY0" fmla="*/ 492338 h 984675"/>
              <a:gd name="connsiteX1" fmla="*/ 2011698 w 4023396"/>
              <a:gd name="connsiteY1" fmla="*/ 0 h 984675"/>
              <a:gd name="connsiteX2" fmla="*/ 4023396 w 4023396"/>
              <a:gd name="connsiteY2" fmla="*/ 492338 h 984675"/>
              <a:gd name="connsiteX3" fmla="*/ 2011698 w 4023396"/>
              <a:gd name="connsiteY3" fmla="*/ 984676 h 984675"/>
              <a:gd name="connsiteX4" fmla="*/ 0 w 4023396"/>
              <a:gd name="connsiteY4" fmla="*/ 492338 h 98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396" h="984675" extrusionOk="0">
                <a:moveTo>
                  <a:pt x="0" y="492338"/>
                </a:moveTo>
                <a:cubicBezTo>
                  <a:pt x="-60557" y="183074"/>
                  <a:pt x="814766" y="32241"/>
                  <a:pt x="2011698" y="0"/>
                </a:cubicBezTo>
                <a:cubicBezTo>
                  <a:pt x="3159677" y="7779"/>
                  <a:pt x="3997307" y="221257"/>
                  <a:pt x="4023396" y="492338"/>
                </a:cubicBezTo>
                <a:cubicBezTo>
                  <a:pt x="3895363" y="889280"/>
                  <a:pt x="3119865" y="1000501"/>
                  <a:pt x="2011698" y="984676"/>
                </a:cubicBezTo>
                <a:cubicBezTo>
                  <a:pt x="877558" y="972032"/>
                  <a:pt x="12803" y="770366"/>
                  <a:pt x="0" y="492338"/>
                </a:cubicBezTo>
                <a:close/>
              </a:path>
            </a:pathLst>
          </a:custGeom>
          <a:noFill/>
          <a:ln w="31750">
            <a:solidFill>
              <a:srgbClr val="FFFF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D373715-7AD0-53E2-E2C6-024DB4F15F46}"/>
              </a:ext>
            </a:extLst>
          </p:cNvPr>
          <p:cNvSpPr txBox="1"/>
          <p:nvPr/>
        </p:nvSpPr>
        <p:spPr>
          <a:xfrm rot="2532948">
            <a:off x="5988583" y="4331967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</a:rPr>
              <a:t>Industrijska radna zona ISTOK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72F394-3469-6D66-A097-0CA9ECC3771F}"/>
              </a:ext>
            </a:extLst>
          </p:cNvPr>
          <p:cNvSpPr txBox="1"/>
          <p:nvPr/>
        </p:nvSpPr>
        <p:spPr>
          <a:xfrm rot="18701097">
            <a:off x="742599" y="1973047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Delovi grada sa dominantnim individualnim ložištima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17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:\ZnakZJZ.jpg">
            <a:extLst>
              <a:ext uri="{FF2B5EF4-FFF2-40B4-BE49-F238E27FC236}">
                <a16:creationId xmlns:a16="http://schemas.microsoft.com/office/drawing/2014/main" xmlns="" id="{F2975C3A-96B5-1713-EA90-1CF0D529F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8" y="54365"/>
            <a:ext cx="767157" cy="81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xmlns="" id="{EE2B162B-D121-2FDB-7D13-814C97DF5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974"/>
            <a:ext cx="12192000" cy="6012601"/>
          </a:xfrm>
          <a:prstGeom prst="rect">
            <a:avLst/>
          </a:prstGeom>
        </p:spPr>
      </p:pic>
      <p:pic>
        <p:nvPicPr>
          <p:cNvPr id="27" name="Picture 2" descr="I:\ZnakZJZ.jpg">
            <a:extLst>
              <a:ext uri="{FF2B5EF4-FFF2-40B4-BE49-F238E27FC236}">
                <a16:creationId xmlns:a16="http://schemas.microsoft.com/office/drawing/2014/main" xmlns="" id="{7E348CBA-1388-C63A-3E02-D60011574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30" y="3452877"/>
            <a:ext cx="415970" cy="44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3CDC16C-57F7-9FB2-44D6-04CCDDEB987A}"/>
              </a:ext>
            </a:extLst>
          </p:cNvPr>
          <p:cNvSpPr txBox="1"/>
          <p:nvPr/>
        </p:nvSpPr>
        <p:spPr>
          <a:xfrm>
            <a:off x="8077457" y="1161128"/>
            <a:ext cx="16934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u="sng" dirty="0">
                <a:solidFill>
                  <a:schemeClr val="bg1"/>
                </a:solidFill>
              </a:rPr>
              <a:t>Benska bara</a:t>
            </a:r>
          </a:p>
          <a:p>
            <a:r>
              <a:rPr lang="sr-Latn-RS" sz="2000" i="1" u="sng" dirty="0">
                <a:solidFill>
                  <a:schemeClr val="bg1"/>
                </a:solidFill>
              </a:rPr>
              <a:t>(ZJZ Šabac):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chemeClr val="bg1"/>
                </a:solidFill>
              </a:rPr>
              <a:t>Čađ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chemeClr val="bg1"/>
                </a:solidFill>
              </a:rPr>
              <a:t>NO2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chemeClr val="bg1"/>
                </a:solidFill>
              </a:rPr>
              <a:t>UTM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rgbClr val="FFFF00"/>
                </a:solidFill>
              </a:rPr>
              <a:t>HF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rgbClr val="FFFF00"/>
                </a:solidFill>
              </a:rPr>
              <a:t>NH3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05DF50B-04D7-6BEE-799D-7B43B7FED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72" y="2675147"/>
            <a:ext cx="415970" cy="63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650042-C5D3-2BE6-FA29-8841D9860442}"/>
              </a:ext>
            </a:extLst>
          </p:cNvPr>
          <p:cNvSpPr txBox="1"/>
          <p:nvPr/>
        </p:nvSpPr>
        <p:spPr>
          <a:xfrm>
            <a:off x="2514598" y="93351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Monitoring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kvaliteta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vazduha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u Šapcu – sadašnje stanje</a:t>
            </a:r>
          </a:p>
          <a:p>
            <a:pPr algn="r"/>
            <a:r>
              <a:rPr lang="sr-Latn-R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Merno mesto: Benska Bara</a:t>
            </a:r>
            <a:endParaRPr lang="sr-Cyrl-RS" sz="16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xmlns="" id="{F88A2EC3-12A0-78E4-0BE8-54D74FCA6F2D}"/>
              </a:ext>
            </a:extLst>
          </p:cNvPr>
          <p:cNvSpPr/>
          <p:nvPr/>
        </p:nvSpPr>
        <p:spPr>
          <a:xfrm>
            <a:off x="10415568" y="965290"/>
            <a:ext cx="1509943" cy="1172887"/>
          </a:xfrm>
          <a:prstGeom prst="leftArrow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C3E583B-0DC0-32ED-337C-D03CDEDC1BBF}"/>
              </a:ext>
            </a:extLst>
          </p:cNvPr>
          <p:cNvSpPr txBox="1"/>
          <p:nvPr/>
        </p:nvSpPr>
        <p:spPr>
          <a:xfrm>
            <a:off x="10672111" y="1283306"/>
            <a:ext cx="1809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dirty="0">
                <a:solidFill>
                  <a:srgbClr val="C00000"/>
                </a:solidFill>
              </a:rPr>
              <a:t>Dominantni </a:t>
            </a:r>
          </a:p>
          <a:p>
            <a:r>
              <a:rPr lang="sr-Latn-RS" sz="1600" b="1" dirty="0">
                <a:solidFill>
                  <a:srgbClr val="C00000"/>
                </a:solidFill>
              </a:rPr>
              <a:t>pravac vetra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FEC37A-0C6B-2E21-218D-CEDE68131554}"/>
              </a:ext>
            </a:extLst>
          </p:cNvPr>
          <p:cNvSpPr txBox="1"/>
          <p:nvPr/>
        </p:nvSpPr>
        <p:spPr>
          <a:xfrm>
            <a:off x="1835031" y="4819762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Delovi grada sa dominantnim individualnim ložištima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9EDEE7B7-72AF-DE1F-DCB7-2721C16967A6}"/>
              </a:ext>
            </a:extLst>
          </p:cNvPr>
          <p:cNvSpPr/>
          <p:nvPr/>
        </p:nvSpPr>
        <p:spPr>
          <a:xfrm rot="2233531">
            <a:off x="5448223" y="4024296"/>
            <a:ext cx="4023396" cy="984675"/>
          </a:xfrm>
          <a:custGeom>
            <a:avLst/>
            <a:gdLst>
              <a:gd name="connsiteX0" fmla="*/ 0 w 4023396"/>
              <a:gd name="connsiteY0" fmla="*/ 492338 h 984675"/>
              <a:gd name="connsiteX1" fmla="*/ 2011698 w 4023396"/>
              <a:gd name="connsiteY1" fmla="*/ 0 h 984675"/>
              <a:gd name="connsiteX2" fmla="*/ 4023396 w 4023396"/>
              <a:gd name="connsiteY2" fmla="*/ 492338 h 984675"/>
              <a:gd name="connsiteX3" fmla="*/ 2011698 w 4023396"/>
              <a:gd name="connsiteY3" fmla="*/ 984676 h 984675"/>
              <a:gd name="connsiteX4" fmla="*/ 0 w 4023396"/>
              <a:gd name="connsiteY4" fmla="*/ 492338 h 98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396" h="984675" extrusionOk="0">
                <a:moveTo>
                  <a:pt x="0" y="492338"/>
                </a:moveTo>
                <a:cubicBezTo>
                  <a:pt x="-60557" y="183074"/>
                  <a:pt x="814766" y="32241"/>
                  <a:pt x="2011698" y="0"/>
                </a:cubicBezTo>
                <a:cubicBezTo>
                  <a:pt x="3159677" y="7779"/>
                  <a:pt x="3997307" y="221257"/>
                  <a:pt x="4023396" y="492338"/>
                </a:cubicBezTo>
                <a:cubicBezTo>
                  <a:pt x="3895363" y="889280"/>
                  <a:pt x="3119865" y="1000501"/>
                  <a:pt x="2011698" y="984676"/>
                </a:cubicBezTo>
                <a:cubicBezTo>
                  <a:pt x="877558" y="972032"/>
                  <a:pt x="12803" y="770366"/>
                  <a:pt x="0" y="492338"/>
                </a:cubicBezTo>
                <a:close/>
              </a:path>
            </a:pathLst>
          </a:custGeom>
          <a:noFill/>
          <a:ln w="31750">
            <a:solidFill>
              <a:srgbClr val="FFFF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C4FA87-F2DF-A3B0-B906-AFEB724C770E}"/>
              </a:ext>
            </a:extLst>
          </p:cNvPr>
          <p:cNvSpPr txBox="1"/>
          <p:nvPr/>
        </p:nvSpPr>
        <p:spPr>
          <a:xfrm rot="2532948">
            <a:off x="5988583" y="4331967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</a:rPr>
              <a:t>Industrijska radna zona ISTOK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AFA661B-8FE4-97D4-B992-64D8C22B23E9}"/>
              </a:ext>
            </a:extLst>
          </p:cNvPr>
          <p:cNvSpPr txBox="1"/>
          <p:nvPr/>
        </p:nvSpPr>
        <p:spPr>
          <a:xfrm rot="18701097">
            <a:off x="742599" y="1973047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Delovi grada sa dominantnim individualnim ložištima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568EB53-44B5-B5B8-05B5-D08F44782BCB}"/>
              </a:ext>
            </a:extLst>
          </p:cNvPr>
          <p:cNvSpPr/>
          <p:nvPr/>
        </p:nvSpPr>
        <p:spPr>
          <a:xfrm>
            <a:off x="3229953" y="1674735"/>
            <a:ext cx="2571044" cy="83573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73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:\ZnakZJZ.jpg">
            <a:extLst>
              <a:ext uri="{FF2B5EF4-FFF2-40B4-BE49-F238E27FC236}">
                <a16:creationId xmlns:a16="http://schemas.microsoft.com/office/drawing/2014/main" xmlns="" id="{F2975C3A-96B5-1713-EA90-1CF0D529F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8" y="54365"/>
            <a:ext cx="767157" cy="81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xmlns="" id="{EE2B162B-D121-2FDB-7D13-814C97DF5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879"/>
            <a:ext cx="12192000" cy="60126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7D5ADF7-FE46-92F4-57F5-F67F72E1F857}"/>
              </a:ext>
            </a:extLst>
          </p:cNvPr>
          <p:cNvSpPr txBox="1"/>
          <p:nvPr/>
        </p:nvSpPr>
        <p:spPr>
          <a:xfrm rot="18701097">
            <a:off x="742599" y="1973047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Delovi grada sa dominantnim individualnim ložištima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7" name="Picture 2" descr="I:\ZnakZJZ.jpg">
            <a:extLst>
              <a:ext uri="{FF2B5EF4-FFF2-40B4-BE49-F238E27FC236}">
                <a16:creationId xmlns:a16="http://schemas.microsoft.com/office/drawing/2014/main" xmlns="" id="{7E348CBA-1388-C63A-3E02-D60011574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30" y="3452877"/>
            <a:ext cx="415970" cy="44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3CDC16C-57F7-9FB2-44D6-04CCDDEB987A}"/>
              </a:ext>
            </a:extLst>
          </p:cNvPr>
          <p:cNvSpPr txBox="1"/>
          <p:nvPr/>
        </p:nvSpPr>
        <p:spPr>
          <a:xfrm>
            <a:off x="7949993" y="1257562"/>
            <a:ext cx="2956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u="sng" dirty="0">
                <a:solidFill>
                  <a:schemeClr val="bg1"/>
                </a:solidFill>
              </a:rPr>
              <a:t>Gerontološki centar</a:t>
            </a:r>
          </a:p>
          <a:p>
            <a:r>
              <a:rPr lang="sr-Latn-RS" sz="2000" i="1" u="sng" dirty="0">
                <a:solidFill>
                  <a:schemeClr val="bg1"/>
                </a:solidFill>
              </a:rPr>
              <a:t>(Gradski ZJZ Beograd)</a:t>
            </a:r>
            <a:r>
              <a:rPr lang="sr-Latn-RS" sz="2000" b="1" u="sng" dirty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chemeClr val="bg1"/>
                </a:solidFill>
              </a:rPr>
              <a:t>PM10</a:t>
            </a:r>
            <a:endParaRPr lang="sr-Latn-RS" sz="2000" b="1" dirty="0">
              <a:solidFill>
                <a:srgbClr val="FFFF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AAA0508-C6B2-BD64-817E-536A2C347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72" y="2675147"/>
            <a:ext cx="415970" cy="63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CD4C73E-9FC6-64EC-D32F-B199A0D0AAAB}"/>
              </a:ext>
            </a:extLst>
          </p:cNvPr>
          <p:cNvSpPr txBox="1"/>
          <p:nvPr/>
        </p:nvSpPr>
        <p:spPr>
          <a:xfrm>
            <a:off x="2514598" y="93351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Monitoring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kvaliteta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vazduha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u Šapcu – sadašnje stanje</a:t>
            </a:r>
          </a:p>
          <a:p>
            <a:pPr algn="r"/>
            <a:r>
              <a:rPr lang="sr-Latn-R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Merno mesto: Gerontološki centar</a:t>
            </a:r>
            <a:endParaRPr lang="sr-Cyrl-RS" sz="16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xmlns="" id="{09555AEC-3363-3591-4D84-D5464D4B0DFD}"/>
              </a:ext>
            </a:extLst>
          </p:cNvPr>
          <p:cNvSpPr/>
          <p:nvPr/>
        </p:nvSpPr>
        <p:spPr>
          <a:xfrm>
            <a:off x="10415568" y="965290"/>
            <a:ext cx="1509943" cy="1172887"/>
          </a:xfrm>
          <a:prstGeom prst="leftArrow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6D0C767-81F5-C023-0DC3-C67ADA349B83}"/>
              </a:ext>
            </a:extLst>
          </p:cNvPr>
          <p:cNvSpPr txBox="1"/>
          <p:nvPr/>
        </p:nvSpPr>
        <p:spPr>
          <a:xfrm>
            <a:off x="10672111" y="1283306"/>
            <a:ext cx="1809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dirty="0">
                <a:solidFill>
                  <a:srgbClr val="C00000"/>
                </a:solidFill>
              </a:rPr>
              <a:t>Dominantni </a:t>
            </a:r>
          </a:p>
          <a:p>
            <a:r>
              <a:rPr lang="sr-Latn-RS" sz="1600" b="1" dirty="0">
                <a:solidFill>
                  <a:srgbClr val="C00000"/>
                </a:solidFill>
              </a:rPr>
              <a:t>pravac vetra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F2137A-069F-89DD-0F2D-DDCAB5D95F82}"/>
              </a:ext>
            </a:extLst>
          </p:cNvPr>
          <p:cNvSpPr txBox="1"/>
          <p:nvPr/>
        </p:nvSpPr>
        <p:spPr>
          <a:xfrm>
            <a:off x="1835031" y="4819762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Delovi grada sa dominantnim individualnim ložištima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A7702C86-D688-8001-F93D-12567B971CF0}"/>
              </a:ext>
            </a:extLst>
          </p:cNvPr>
          <p:cNvSpPr/>
          <p:nvPr/>
        </p:nvSpPr>
        <p:spPr>
          <a:xfrm rot="2233531">
            <a:off x="5448223" y="4024296"/>
            <a:ext cx="4023396" cy="984675"/>
          </a:xfrm>
          <a:custGeom>
            <a:avLst/>
            <a:gdLst>
              <a:gd name="connsiteX0" fmla="*/ 0 w 4023396"/>
              <a:gd name="connsiteY0" fmla="*/ 492338 h 984675"/>
              <a:gd name="connsiteX1" fmla="*/ 2011698 w 4023396"/>
              <a:gd name="connsiteY1" fmla="*/ 0 h 984675"/>
              <a:gd name="connsiteX2" fmla="*/ 4023396 w 4023396"/>
              <a:gd name="connsiteY2" fmla="*/ 492338 h 984675"/>
              <a:gd name="connsiteX3" fmla="*/ 2011698 w 4023396"/>
              <a:gd name="connsiteY3" fmla="*/ 984676 h 984675"/>
              <a:gd name="connsiteX4" fmla="*/ 0 w 4023396"/>
              <a:gd name="connsiteY4" fmla="*/ 492338 h 98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396" h="984675" extrusionOk="0">
                <a:moveTo>
                  <a:pt x="0" y="492338"/>
                </a:moveTo>
                <a:cubicBezTo>
                  <a:pt x="-60557" y="183074"/>
                  <a:pt x="814766" y="32241"/>
                  <a:pt x="2011698" y="0"/>
                </a:cubicBezTo>
                <a:cubicBezTo>
                  <a:pt x="3159677" y="7779"/>
                  <a:pt x="3997307" y="221257"/>
                  <a:pt x="4023396" y="492338"/>
                </a:cubicBezTo>
                <a:cubicBezTo>
                  <a:pt x="3895363" y="889280"/>
                  <a:pt x="3119865" y="1000501"/>
                  <a:pt x="2011698" y="984676"/>
                </a:cubicBezTo>
                <a:cubicBezTo>
                  <a:pt x="877558" y="972032"/>
                  <a:pt x="12803" y="770366"/>
                  <a:pt x="0" y="492338"/>
                </a:cubicBezTo>
                <a:close/>
              </a:path>
            </a:pathLst>
          </a:custGeom>
          <a:noFill/>
          <a:ln w="31750">
            <a:solidFill>
              <a:srgbClr val="FFFF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CE66288-37EC-7A82-BC8D-F9EBC37AA9E4}"/>
              </a:ext>
            </a:extLst>
          </p:cNvPr>
          <p:cNvSpPr txBox="1"/>
          <p:nvPr/>
        </p:nvSpPr>
        <p:spPr>
          <a:xfrm rot="2532948">
            <a:off x="5988583" y="4331967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</a:rPr>
              <a:t>Industrijska radna zona ISTOK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C43C223-C5EE-7240-FE8E-C042DA2941BF}"/>
              </a:ext>
            </a:extLst>
          </p:cNvPr>
          <p:cNvSpPr/>
          <p:nvPr/>
        </p:nvSpPr>
        <p:spPr>
          <a:xfrm>
            <a:off x="8599495" y="5364556"/>
            <a:ext cx="2571044" cy="83573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72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:\ZnakZJZ.jpg">
            <a:extLst>
              <a:ext uri="{FF2B5EF4-FFF2-40B4-BE49-F238E27FC236}">
                <a16:creationId xmlns:a16="http://schemas.microsoft.com/office/drawing/2014/main" xmlns="" id="{F2975C3A-96B5-1713-EA90-1CF0D529F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8" y="54365"/>
            <a:ext cx="767157" cy="81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xmlns="" id="{EE2B162B-D121-2FDB-7D13-814C97DF5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974"/>
            <a:ext cx="12192000" cy="6012601"/>
          </a:xfrm>
          <a:prstGeom prst="rect">
            <a:avLst/>
          </a:prstGeom>
        </p:spPr>
      </p:pic>
      <p:pic>
        <p:nvPicPr>
          <p:cNvPr id="27" name="Picture 2" descr="I:\ZnakZJZ.jpg">
            <a:extLst>
              <a:ext uri="{FF2B5EF4-FFF2-40B4-BE49-F238E27FC236}">
                <a16:creationId xmlns:a16="http://schemas.microsoft.com/office/drawing/2014/main" xmlns="" id="{7E348CBA-1388-C63A-3E02-D60011574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30" y="3452877"/>
            <a:ext cx="415970" cy="44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3CDC16C-57F7-9FB2-44D6-04CCDDEB987A}"/>
              </a:ext>
            </a:extLst>
          </p:cNvPr>
          <p:cNvSpPr txBox="1"/>
          <p:nvPr/>
        </p:nvSpPr>
        <p:spPr>
          <a:xfrm>
            <a:off x="8089376" y="1212654"/>
            <a:ext cx="15794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u="sng" dirty="0">
                <a:solidFill>
                  <a:schemeClr val="bg1"/>
                </a:solidFill>
              </a:rPr>
              <a:t>Kasarna</a:t>
            </a:r>
          </a:p>
          <a:p>
            <a:r>
              <a:rPr lang="sr-Latn-RS" sz="2000" i="1" u="sng" dirty="0">
                <a:solidFill>
                  <a:schemeClr val="bg1"/>
                </a:solidFill>
              </a:rPr>
              <a:t>(ZJZ Šabac):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chemeClr val="bg1"/>
                </a:solidFill>
              </a:rPr>
              <a:t>SO2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chemeClr val="bg1"/>
                </a:solidFill>
              </a:rPr>
              <a:t>Čađ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chemeClr val="bg1"/>
                </a:solidFill>
              </a:rPr>
              <a:t>NO2</a:t>
            </a:r>
            <a:endParaRPr lang="sr-Latn-RS" sz="2000" b="1" dirty="0">
              <a:solidFill>
                <a:srgbClr val="FFFF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4DA9384-97D4-7C9E-A073-F4B3D1F11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72" y="2675147"/>
            <a:ext cx="415970" cy="63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B3DAF5-0232-DF6A-7D6E-1FD2A20B1E2E}"/>
              </a:ext>
            </a:extLst>
          </p:cNvPr>
          <p:cNvSpPr txBox="1"/>
          <p:nvPr/>
        </p:nvSpPr>
        <p:spPr>
          <a:xfrm>
            <a:off x="2514598" y="93351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Monitoring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kvaliteta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vazduha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u Šapcu – sadašnje stanje</a:t>
            </a:r>
          </a:p>
          <a:p>
            <a:pPr algn="r"/>
            <a:r>
              <a:rPr lang="sr-Latn-R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Merno mesto: Kasarna</a:t>
            </a:r>
            <a:endParaRPr lang="sr-Cyrl-RS" sz="16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xmlns="" id="{AA8A57BC-C054-072C-08D2-AB0E949E87FF}"/>
              </a:ext>
            </a:extLst>
          </p:cNvPr>
          <p:cNvSpPr/>
          <p:nvPr/>
        </p:nvSpPr>
        <p:spPr>
          <a:xfrm>
            <a:off x="10415568" y="965290"/>
            <a:ext cx="1509943" cy="1172887"/>
          </a:xfrm>
          <a:prstGeom prst="leftArrow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1AD7EE6-1DC4-3B10-5A43-881C57D075AE}"/>
              </a:ext>
            </a:extLst>
          </p:cNvPr>
          <p:cNvSpPr txBox="1"/>
          <p:nvPr/>
        </p:nvSpPr>
        <p:spPr>
          <a:xfrm>
            <a:off x="10672111" y="1283306"/>
            <a:ext cx="1809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dirty="0">
                <a:solidFill>
                  <a:srgbClr val="C00000"/>
                </a:solidFill>
              </a:rPr>
              <a:t>Dominantni </a:t>
            </a:r>
          </a:p>
          <a:p>
            <a:r>
              <a:rPr lang="sr-Latn-RS" sz="1600" b="1" dirty="0">
                <a:solidFill>
                  <a:srgbClr val="C00000"/>
                </a:solidFill>
              </a:rPr>
              <a:t>pravac vetra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9AC973-2BA7-D7A2-E885-8313D19ECBDB}"/>
              </a:ext>
            </a:extLst>
          </p:cNvPr>
          <p:cNvSpPr txBox="1"/>
          <p:nvPr/>
        </p:nvSpPr>
        <p:spPr>
          <a:xfrm>
            <a:off x="1835031" y="4819762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Delovi grada sa dominantnim individualnim ložištima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C64D0AA4-3A73-F67F-C091-81C64D12A7A9}"/>
              </a:ext>
            </a:extLst>
          </p:cNvPr>
          <p:cNvSpPr/>
          <p:nvPr/>
        </p:nvSpPr>
        <p:spPr>
          <a:xfrm rot="2233531">
            <a:off x="5448223" y="4024296"/>
            <a:ext cx="4023396" cy="984675"/>
          </a:xfrm>
          <a:custGeom>
            <a:avLst/>
            <a:gdLst>
              <a:gd name="connsiteX0" fmla="*/ 0 w 4023396"/>
              <a:gd name="connsiteY0" fmla="*/ 492338 h 984675"/>
              <a:gd name="connsiteX1" fmla="*/ 2011698 w 4023396"/>
              <a:gd name="connsiteY1" fmla="*/ 0 h 984675"/>
              <a:gd name="connsiteX2" fmla="*/ 4023396 w 4023396"/>
              <a:gd name="connsiteY2" fmla="*/ 492338 h 984675"/>
              <a:gd name="connsiteX3" fmla="*/ 2011698 w 4023396"/>
              <a:gd name="connsiteY3" fmla="*/ 984676 h 984675"/>
              <a:gd name="connsiteX4" fmla="*/ 0 w 4023396"/>
              <a:gd name="connsiteY4" fmla="*/ 492338 h 98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396" h="984675" extrusionOk="0">
                <a:moveTo>
                  <a:pt x="0" y="492338"/>
                </a:moveTo>
                <a:cubicBezTo>
                  <a:pt x="-60557" y="183074"/>
                  <a:pt x="814766" y="32241"/>
                  <a:pt x="2011698" y="0"/>
                </a:cubicBezTo>
                <a:cubicBezTo>
                  <a:pt x="3159677" y="7779"/>
                  <a:pt x="3997307" y="221257"/>
                  <a:pt x="4023396" y="492338"/>
                </a:cubicBezTo>
                <a:cubicBezTo>
                  <a:pt x="3895363" y="889280"/>
                  <a:pt x="3119865" y="1000501"/>
                  <a:pt x="2011698" y="984676"/>
                </a:cubicBezTo>
                <a:cubicBezTo>
                  <a:pt x="877558" y="972032"/>
                  <a:pt x="12803" y="770366"/>
                  <a:pt x="0" y="492338"/>
                </a:cubicBezTo>
                <a:close/>
              </a:path>
            </a:pathLst>
          </a:custGeom>
          <a:noFill/>
          <a:ln w="31750">
            <a:solidFill>
              <a:srgbClr val="FFFF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FABEBA-ED86-69C2-24AE-A88D51D25D23}"/>
              </a:ext>
            </a:extLst>
          </p:cNvPr>
          <p:cNvSpPr txBox="1"/>
          <p:nvPr/>
        </p:nvSpPr>
        <p:spPr>
          <a:xfrm rot="2532948">
            <a:off x="5988583" y="4331967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</a:rPr>
              <a:t>Industrijska radna zona ISTOK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803640-F244-95FE-071C-8D5AC119B107}"/>
              </a:ext>
            </a:extLst>
          </p:cNvPr>
          <p:cNvSpPr txBox="1"/>
          <p:nvPr/>
        </p:nvSpPr>
        <p:spPr>
          <a:xfrm rot="18701097">
            <a:off x="742599" y="1973047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Delovi grada sa dominantnim individualnim ložištima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256C781-136C-CE07-0019-299691F6E24C}"/>
              </a:ext>
            </a:extLst>
          </p:cNvPr>
          <p:cNvSpPr/>
          <p:nvPr/>
        </p:nvSpPr>
        <p:spPr>
          <a:xfrm>
            <a:off x="1001532" y="3113588"/>
            <a:ext cx="1782898" cy="129662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xmlns="" id="{91C72214-63AD-210F-F99C-6C12A1B4D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024"/>
            <a:ext cx="12192000" cy="601260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78305B5-E828-6513-AC9C-21C0E47CD0BE}"/>
              </a:ext>
            </a:extLst>
          </p:cNvPr>
          <p:cNvSpPr/>
          <p:nvPr/>
        </p:nvSpPr>
        <p:spPr>
          <a:xfrm>
            <a:off x="1001532" y="3132638"/>
            <a:ext cx="1782898" cy="127757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I:\ZnakZJZ.jpg">
            <a:extLst>
              <a:ext uri="{FF2B5EF4-FFF2-40B4-BE49-F238E27FC236}">
                <a16:creationId xmlns:a16="http://schemas.microsoft.com/office/drawing/2014/main" xmlns="" id="{0BC25FD4-4DF3-5207-D201-838873083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30" y="3605277"/>
            <a:ext cx="415970" cy="44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78DAFFD0-51D9-1C4C-616D-D5B1D6968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072" y="2827547"/>
            <a:ext cx="415970" cy="63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A96F9F4-0597-2F83-6009-B5252F061F01}"/>
              </a:ext>
            </a:extLst>
          </p:cNvPr>
          <p:cNvSpPr txBox="1"/>
          <p:nvPr/>
        </p:nvSpPr>
        <p:spPr>
          <a:xfrm>
            <a:off x="7970202" y="1148904"/>
            <a:ext cx="15794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u="sng" dirty="0">
                <a:solidFill>
                  <a:schemeClr val="bg1"/>
                </a:solidFill>
              </a:rPr>
              <a:t>Kasarna</a:t>
            </a:r>
          </a:p>
          <a:p>
            <a:r>
              <a:rPr lang="sr-Latn-RS" sz="2000" i="1" u="sng" dirty="0">
                <a:solidFill>
                  <a:schemeClr val="bg1"/>
                </a:solidFill>
              </a:rPr>
              <a:t>(ZJZ Šabac):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chemeClr val="bg1"/>
                </a:solidFill>
              </a:rPr>
              <a:t>SO2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chemeClr val="bg1"/>
                </a:solidFill>
              </a:rPr>
              <a:t>Čađ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chemeClr val="bg1"/>
                </a:solidFill>
              </a:rPr>
              <a:t>NO2</a:t>
            </a:r>
            <a:endParaRPr lang="sr-Latn-RS" sz="2000" b="1" dirty="0">
              <a:solidFill>
                <a:srgbClr val="FFFF00"/>
              </a:solidFill>
            </a:endParaRP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xmlns="" id="{7C25AC3C-70FB-B563-E831-753E880D3FDA}"/>
              </a:ext>
            </a:extLst>
          </p:cNvPr>
          <p:cNvSpPr/>
          <p:nvPr/>
        </p:nvSpPr>
        <p:spPr>
          <a:xfrm>
            <a:off x="10567968" y="1117690"/>
            <a:ext cx="1509943" cy="1172887"/>
          </a:xfrm>
          <a:prstGeom prst="leftArrow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7D596BA-2985-5E0F-D74D-9C85AE50E56A}"/>
              </a:ext>
            </a:extLst>
          </p:cNvPr>
          <p:cNvSpPr txBox="1"/>
          <p:nvPr/>
        </p:nvSpPr>
        <p:spPr>
          <a:xfrm>
            <a:off x="10824511" y="1435706"/>
            <a:ext cx="1809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dirty="0">
                <a:solidFill>
                  <a:srgbClr val="C00000"/>
                </a:solidFill>
              </a:rPr>
              <a:t>Dominantni </a:t>
            </a:r>
          </a:p>
          <a:p>
            <a:r>
              <a:rPr lang="sr-Latn-RS" sz="1600" b="1" dirty="0">
                <a:solidFill>
                  <a:srgbClr val="C00000"/>
                </a:solidFill>
              </a:rPr>
              <a:t>pravac vetra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3C627C28-2203-E0CC-78BB-74905D85E6BB}"/>
              </a:ext>
            </a:extLst>
          </p:cNvPr>
          <p:cNvSpPr/>
          <p:nvPr/>
        </p:nvSpPr>
        <p:spPr>
          <a:xfrm rot="2233531">
            <a:off x="5600623" y="4176696"/>
            <a:ext cx="4023396" cy="984675"/>
          </a:xfrm>
          <a:custGeom>
            <a:avLst/>
            <a:gdLst>
              <a:gd name="connsiteX0" fmla="*/ 0 w 4023396"/>
              <a:gd name="connsiteY0" fmla="*/ 492338 h 984675"/>
              <a:gd name="connsiteX1" fmla="*/ 2011698 w 4023396"/>
              <a:gd name="connsiteY1" fmla="*/ 0 h 984675"/>
              <a:gd name="connsiteX2" fmla="*/ 4023396 w 4023396"/>
              <a:gd name="connsiteY2" fmla="*/ 492338 h 984675"/>
              <a:gd name="connsiteX3" fmla="*/ 2011698 w 4023396"/>
              <a:gd name="connsiteY3" fmla="*/ 984676 h 984675"/>
              <a:gd name="connsiteX4" fmla="*/ 0 w 4023396"/>
              <a:gd name="connsiteY4" fmla="*/ 492338 h 98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396" h="984675" extrusionOk="0">
                <a:moveTo>
                  <a:pt x="0" y="492338"/>
                </a:moveTo>
                <a:cubicBezTo>
                  <a:pt x="-60557" y="183074"/>
                  <a:pt x="814766" y="32241"/>
                  <a:pt x="2011698" y="0"/>
                </a:cubicBezTo>
                <a:cubicBezTo>
                  <a:pt x="3159677" y="7779"/>
                  <a:pt x="3997307" y="221257"/>
                  <a:pt x="4023396" y="492338"/>
                </a:cubicBezTo>
                <a:cubicBezTo>
                  <a:pt x="3895363" y="889280"/>
                  <a:pt x="3119865" y="1000501"/>
                  <a:pt x="2011698" y="984676"/>
                </a:cubicBezTo>
                <a:cubicBezTo>
                  <a:pt x="877558" y="972032"/>
                  <a:pt x="12803" y="770366"/>
                  <a:pt x="0" y="492338"/>
                </a:cubicBezTo>
                <a:close/>
              </a:path>
            </a:pathLst>
          </a:custGeom>
          <a:noFill/>
          <a:ln w="31750">
            <a:solidFill>
              <a:srgbClr val="FFFF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6EDA430-2BA0-C7AA-766B-C7039532B39F}"/>
              </a:ext>
            </a:extLst>
          </p:cNvPr>
          <p:cNvSpPr txBox="1"/>
          <p:nvPr/>
        </p:nvSpPr>
        <p:spPr>
          <a:xfrm rot="2532948">
            <a:off x="6140983" y="4484367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</a:rPr>
              <a:t>Industrijska radna zona ISTOK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8CE8D24-4498-6F61-BC53-0930B4EEC7DC}"/>
              </a:ext>
            </a:extLst>
          </p:cNvPr>
          <p:cNvSpPr txBox="1"/>
          <p:nvPr/>
        </p:nvSpPr>
        <p:spPr>
          <a:xfrm rot="18701097">
            <a:off x="894999" y="2125447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Delovi grada sa dominantnim individualnim ložištima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E04BED8-FC36-699C-4CCA-779C2D05D19A}"/>
              </a:ext>
            </a:extLst>
          </p:cNvPr>
          <p:cNvSpPr txBox="1"/>
          <p:nvPr/>
        </p:nvSpPr>
        <p:spPr>
          <a:xfrm>
            <a:off x="1987431" y="4972162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Delovi grada sa dominantnim individualnim ložištima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01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:\ZnakZJZ.jpg">
            <a:extLst>
              <a:ext uri="{FF2B5EF4-FFF2-40B4-BE49-F238E27FC236}">
                <a16:creationId xmlns:a16="http://schemas.microsoft.com/office/drawing/2014/main" xmlns="" id="{F2975C3A-96B5-1713-EA90-1CF0D529F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8" y="54365"/>
            <a:ext cx="767157" cy="81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xmlns="" id="{EE2B162B-D121-2FDB-7D13-814C97DF5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974"/>
            <a:ext cx="12192000" cy="6012601"/>
          </a:xfrm>
          <a:prstGeom prst="rect">
            <a:avLst/>
          </a:prstGeom>
        </p:spPr>
      </p:pic>
      <p:pic>
        <p:nvPicPr>
          <p:cNvPr id="27" name="Picture 2" descr="I:\ZnakZJZ.jpg">
            <a:extLst>
              <a:ext uri="{FF2B5EF4-FFF2-40B4-BE49-F238E27FC236}">
                <a16:creationId xmlns:a16="http://schemas.microsoft.com/office/drawing/2014/main" xmlns="" id="{7E348CBA-1388-C63A-3E02-D60011574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30" y="3452877"/>
            <a:ext cx="415970" cy="44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3CDC16C-57F7-9FB2-44D6-04CCDDEB987A}"/>
              </a:ext>
            </a:extLst>
          </p:cNvPr>
          <p:cNvSpPr txBox="1"/>
          <p:nvPr/>
        </p:nvSpPr>
        <p:spPr>
          <a:xfrm>
            <a:off x="8089376" y="1212654"/>
            <a:ext cx="2140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u="sng" dirty="0">
                <a:solidFill>
                  <a:schemeClr val="bg1"/>
                </a:solidFill>
              </a:rPr>
              <a:t>Lokacija ZJZ Šabac</a:t>
            </a:r>
          </a:p>
          <a:p>
            <a:r>
              <a:rPr lang="sr-Latn-RS" sz="2000" i="1" u="sng" dirty="0">
                <a:solidFill>
                  <a:schemeClr val="bg1"/>
                </a:solidFill>
              </a:rPr>
              <a:t>(ZJZ Šabac):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chemeClr val="bg1"/>
                </a:solidFill>
              </a:rPr>
              <a:t>PM 10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chemeClr val="bg1"/>
                </a:solidFill>
              </a:rPr>
              <a:t>PM 2.5</a:t>
            </a:r>
            <a:endParaRPr lang="sr-Latn-RS" sz="2000" b="1" dirty="0">
              <a:solidFill>
                <a:srgbClr val="FFFF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4DA9384-97D4-7C9E-A073-F4B3D1F11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72" y="2675147"/>
            <a:ext cx="415970" cy="63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B3DAF5-0232-DF6A-7D6E-1FD2A20B1E2E}"/>
              </a:ext>
            </a:extLst>
          </p:cNvPr>
          <p:cNvSpPr txBox="1"/>
          <p:nvPr/>
        </p:nvSpPr>
        <p:spPr>
          <a:xfrm>
            <a:off x="2514598" y="93351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Monitoring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kvaliteta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vazduha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u Šapcu – sadašnje stanje</a:t>
            </a:r>
          </a:p>
          <a:p>
            <a:pPr algn="r"/>
            <a:r>
              <a:rPr lang="sr-Latn-R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Merno mesto: Lokacija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ZJZ </a:t>
            </a:r>
            <a:r>
              <a:rPr lang="sr-Latn-RS" sz="20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Š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abac</a:t>
            </a:r>
            <a:endParaRPr lang="sr-Cyrl-RS" sz="16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xmlns="" id="{AA8A57BC-C054-072C-08D2-AB0E949E87FF}"/>
              </a:ext>
            </a:extLst>
          </p:cNvPr>
          <p:cNvSpPr/>
          <p:nvPr/>
        </p:nvSpPr>
        <p:spPr>
          <a:xfrm>
            <a:off x="10415568" y="965290"/>
            <a:ext cx="1509943" cy="1172887"/>
          </a:xfrm>
          <a:prstGeom prst="leftArrow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1AD7EE6-1DC4-3B10-5A43-881C57D075AE}"/>
              </a:ext>
            </a:extLst>
          </p:cNvPr>
          <p:cNvSpPr txBox="1"/>
          <p:nvPr/>
        </p:nvSpPr>
        <p:spPr>
          <a:xfrm>
            <a:off x="10672111" y="1283306"/>
            <a:ext cx="1809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dirty="0">
                <a:solidFill>
                  <a:srgbClr val="C00000"/>
                </a:solidFill>
              </a:rPr>
              <a:t>Dominantni </a:t>
            </a:r>
          </a:p>
          <a:p>
            <a:r>
              <a:rPr lang="sr-Latn-RS" sz="1600" b="1" dirty="0">
                <a:solidFill>
                  <a:srgbClr val="C00000"/>
                </a:solidFill>
              </a:rPr>
              <a:t>pravac vetra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9AC973-2BA7-D7A2-E885-8313D19ECBDB}"/>
              </a:ext>
            </a:extLst>
          </p:cNvPr>
          <p:cNvSpPr txBox="1"/>
          <p:nvPr/>
        </p:nvSpPr>
        <p:spPr>
          <a:xfrm>
            <a:off x="1835031" y="4819762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Delovi grada sa dominantnim individualnim ložištima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C64D0AA4-3A73-F67F-C091-81C64D12A7A9}"/>
              </a:ext>
            </a:extLst>
          </p:cNvPr>
          <p:cNvSpPr/>
          <p:nvPr/>
        </p:nvSpPr>
        <p:spPr>
          <a:xfrm rot="2233531">
            <a:off x="5448223" y="4024296"/>
            <a:ext cx="4023396" cy="984675"/>
          </a:xfrm>
          <a:custGeom>
            <a:avLst/>
            <a:gdLst>
              <a:gd name="connsiteX0" fmla="*/ 0 w 4023396"/>
              <a:gd name="connsiteY0" fmla="*/ 492338 h 984675"/>
              <a:gd name="connsiteX1" fmla="*/ 2011698 w 4023396"/>
              <a:gd name="connsiteY1" fmla="*/ 0 h 984675"/>
              <a:gd name="connsiteX2" fmla="*/ 4023396 w 4023396"/>
              <a:gd name="connsiteY2" fmla="*/ 492338 h 984675"/>
              <a:gd name="connsiteX3" fmla="*/ 2011698 w 4023396"/>
              <a:gd name="connsiteY3" fmla="*/ 984676 h 984675"/>
              <a:gd name="connsiteX4" fmla="*/ 0 w 4023396"/>
              <a:gd name="connsiteY4" fmla="*/ 492338 h 98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396" h="984675" extrusionOk="0">
                <a:moveTo>
                  <a:pt x="0" y="492338"/>
                </a:moveTo>
                <a:cubicBezTo>
                  <a:pt x="-60557" y="183074"/>
                  <a:pt x="814766" y="32241"/>
                  <a:pt x="2011698" y="0"/>
                </a:cubicBezTo>
                <a:cubicBezTo>
                  <a:pt x="3159677" y="7779"/>
                  <a:pt x="3997307" y="221257"/>
                  <a:pt x="4023396" y="492338"/>
                </a:cubicBezTo>
                <a:cubicBezTo>
                  <a:pt x="3895363" y="889280"/>
                  <a:pt x="3119865" y="1000501"/>
                  <a:pt x="2011698" y="984676"/>
                </a:cubicBezTo>
                <a:cubicBezTo>
                  <a:pt x="877558" y="972032"/>
                  <a:pt x="12803" y="770366"/>
                  <a:pt x="0" y="492338"/>
                </a:cubicBezTo>
                <a:close/>
              </a:path>
            </a:pathLst>
          </a:custGeom>
          <a:noFill/>
          <a:ln w="31750">
            <a:solidFill>
              <a:srgbClr val="FFFF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FABEBA-ED86-69C2-24AE-A88D51D25D23}"/>
              </a:ext>
            </a:extLst>
          </p:cNvPr>
          <p:cNvSpPr txBox="1"/>
          <p:nvPr/>
        </p:nvSpPr>
        <p:spPr>
          <a:xfrm rot="2532948">
            <a:off x="5988583" y="4331967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</a:rPr>
              <a:t>Industrijska radna zona ISTOK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803640-F244-95FE-071C-8D5AC119B107}"/>
              </a:ext>
            </a:extLst>
          </p:cNvPr>
          <p:cNvSpPr txBox="1"/>
          <p:nvPr/>
        </p:nvSpPr>
        <p:spPr>
          <a:xfrm rot="18701097">
            <a:off x="742599" y="1973047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Delovi grada sa dominantnim individualnim ložištima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AC18B66-01DA-89FB-0775-1CC2C7CAC755}"/>
              </a:ext>
            </a:extLst>
          </p:cNvPr>
          <p:cNvSpPr/>
          <p:nvPr/>
        </p:nvSpPr>
        <p:spPr>
          <a:xfrm>
            <a:off x="2100966" y="3113336"/>
            <a:ext cx="1782898" cy="122053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07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:\ZnakZJZ.jpg">
            <a:extLst>
              <a:ext uri="{FF2B5EF4-FFF2-40B4-BE49-F238E27FC236}">
                <a16:creationId xmlns:a16="http://schemas.microsoft.com/office/drawing/2014/main" xmlns="" id="{F2975C3A-96B5-1713-EA90-1CF0D529F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8" y="54365"/>
            <a:ext cx="767157" cy="81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xmlns="" id="{EE2B162B-D121-2FDB-7D13-814C97DF5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879"/>
            <a:ext cx="12192000" cy="60126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7D5ADF7-FE46-92F4-57F5-F67F72E1F857}"/>
              </a:ext>
            </a:extLst>
          </p:cNvPr>
          <p:cNvSpPr txBox="1"/>
          <p:nvPr/>
        </p:nvSpPr>
        <p:spPr>
          <a:xfrm rot="18701097">
            <a:off x="742599" y="1973047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Delovi grada sa dominantnim individualnim ložištima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7" name="Picture 2" descr="I:\ZnakZJZ.jpg">
            <a:extLst>
              <a:ext uri="{FF2B5EF4-FFF2-40B4-BE49-F238E27FC236}">
                <a16:creationId xmlns:a16="http://schemas.microsoft.com/office/drawing/2014/main" xmlns="" id="{7E348CBA-1388-C63A-3E02-D60011574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30" y="3452877"/>
            <a:ext cx="415970" cy="44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3CDC16C-57F7-9FB2-44D6-04CCDDEB987A}"/>
              </a:ext>
            </a:extLst>
          </p:cNvPr>
          <p:cNvSpPr txBox="1"/>
          <p:nvPr/>
        </p:nvSpPr>
        <p:spPr>
          <a:xfrm>
            <a:off x="7882216" y="1230030"/>
            <a:ext cx="2661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u="sng" dirty="0">
                <a:solidFill>
                  <a:schemeClr val="bg1"/>
                </a:solidFill>
              </a:rPr>
              <a:t>Državni monitoring:</a:t>
            </a:r>
          </a:p>
          <a:p>
            <a:r>
              <a:rPr lang="sr-Latn-RS" sz="2000" i="1" u="sng" dirty="0">
                <a:solidFill>
                  <a:schemeClr val="bg1"/>
                </a:solidFill>
              </a:rPr>
              <a:t>(Agencija za ZŽS RS)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chemeClr val="bg1"/>
                </a:solidFill>
              </a:rPr>
              <a:t>SO2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chemeClr val="bg1"/>
                </a:solidFill>
              </a:rPr>
              <a:t>NO2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chemeClr val="bg1"/>
                </a:solidFill>
              </a:rPr>
              <a:t>CO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8286C286-10BA-BD58-E46A-70A76C03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72" y="2675147"/>
            <a:ext cx="415970" cy="63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60E6627-A81C-A889-82A9-593832071F06}"/>
              </a:ext>
            </a:extLst>
          </p:cNvPr>
          <p:cNvSpPr txBox="1"/>
          <p:nvPr/>
        </p:nvSpPr>
        <p:spPr>
          <a:xfrm>
            <a:off x="2514598" y="93351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Monitoring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kvaliteta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vazduha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u Šapcu – sadašnje stanje</a:t>
            </a:r>
          </a:p>
          <a:p>
            <a:pPr algn="r"/>
            <a:r>
              <a:rPr lang="sr-Latn-RS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Državni monitoring: lokacija Šabačke bolnice</a:t>
            </a:r>
            <a:endParaRPr lang="sr-Cyrl-RS" sz="16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1992ADB-1504-4410-0051-CF0D1935BC85}"/>
              </a:ext>
            </a:extLst>
          </p:cNvPr>
          <p:cNvSpPr/>
          <p:nvPr/>
        </p:nvSpPr>
        <p:spPr>
          <a:xfrm rot="2233531">
            <a:off x="5448223" y="4024296"/>
            <a:ext cx="4023396" cy="984675"/>
          </a:xfrm>
          <a:custGeom>
            <a:avLst/>
            <a:gdLst>
              <a:gd name="connsiteX0" fmla="*/ 0 w 4023396"/>
              <a:gd name="connsiteY0" fmla="*/ 492338 h 984675"/>
              <a:gd name="connsiteX1" fmla="*/ 2011698 w 4023396"/>
              <a:gd name="connsiteY1" fmla="*/ 0 h 984675"/>
              <a:gd name="connsiteX2" fmla="*/ 4023396 w 4023396"/>
              <a:gd name="connsiteY2" fmla="*/ 492338 h 984675"/>
              <a:gd name="connsiteX3" fmla="*/ 2011698 w 4023396"/>
              <a:gd name="connsiteY3" fmla="*/ 984676 h 984675"/>
              <a:gd name="connsiteX4" fmla="*/ 0 w 4023396"/>
              <a:gd name="connsiteY4" fmla="*/ 492338 h 98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396" h="984675" extrusionOk="0">
                <a:moveTo>
                  <a:pt x="0" y="492338"/>
                </a:moveTo>
                <a:cubicBezTo>
                  <a:pt x="-60557" y="183074"/>
                  <a:pt x="814766" y="32241"/>
                  <a:pt x="2011698" y="0"/>
                </a:cubicBezTo>
                <a:cubicBezTo>
                  <a:pt x="3159677" y="7779"/>
                  <a:pt x="3997307" y="221257"/>
                  <a:pt x="4023396" y="492338"/>
                </a:cubicBezTo>
                <a:cubicBezTo>
                  <a:pt x="3895363" y="889280"/>
                  <a:pt x="3119865" y="1000501"/>
                  <a:pt x="2011698" y="984676"/>
                </a:cubicBezTo>
                <a:cubicBezTo>
                  <a:pt x="877558" y="972032"/>
                  <a:pt x="12803" y="770366"/>
                  <a:pt x="0" y="492338"/>
                </a:cubicBezTo>
                <a:close/>
              </a:path>
            </a:pathLst>
          </a:custGeom>
          <a:noFill/>
          <a:ln w="31750">
            <a:solidFill>
              <a:srgbClr val="FFFF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F4E9AA0-8656-F008-A953-67068D665349}"/>
              </a:ext>
            </a:extLst>
          </p:cNvPr>
          <p:cNvSpPr txBox="1"/>
          <p:nvPr/>
        </p:nvSpPr>
        <p:spPr>
          <a:xfrm rot="2532948">
            <a:off x="5988583" y="4331967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</a:rPr>
              <a:t>Industrijska radna zona ISTOK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xmlns="" id="{B9BFAA90-F5F6-DE72-4ABF-9FC76DA48DFE}"/>
              </a:ext>
            </a:extLst>
          </p:cNvPr>
          <p:cNvSpPr/>
          <p:nvPr/>
        </p:nvSpPr>
        <p:spPr>
          <a:xfrm>
            <a:off x="10415568" y="965290"/>
            <a:ext cx="1509943" cy="1172887"/>
          </a:xfrm>
          <a:prstGeom prst="leftArrow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6F87A10-0BCD-3625-49FB-64A135DB8029}"/>
              </a:ext>
            </a:extLst>
          </p:cNvPr>
          <p:cNvSpPr txBox="1"/>
          <p:nvPr/>
        </p:nvSpPr>
        <p:spPr>
          <a:xfrm>
            <a:off x="10672111" y="1283306"/>
            <a:ext cx="1809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dirty="0">
                <a:solidFill>
                  <a:srgbClr val="C00000"/>
                </a:solidFill>
              </a:rPr>
              <a:t>Dominantni </a:t>
            </a:r>
          </a:p>
          <a:p>
            <a:r>
              <a:rPr lang="sr-Latn-RS" sz="1600" b="1" dirty="0">
                <a:solidFill>
                  <a:srgbClr val="C00000"/>
                </a:solidFill>
              </a:rPr>
              <a:t>pravac vetra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591D02-029A-3CAB-EE42-EC1848C54907}"/>
              </a:ext>
            </a:extLst>
          </p:cNvPr>
          <p:cNvSpPr txBox="1"/>
          <p:nvPr/>
        </p:nvSpPr>
        <p:spPr>
          <a:xfrm>
            <a:off x="1835031" y="4819762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Delovi grada sa dominantnim individualnim ložištima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44353D9B-473F-B38B-0102-2C7CB569E075}"/>
              </a:ext>
            </a:extLst>
          </p:cNvPr>
          <p:cNvSpPr/>
          <p:nvPr/>
        </p:nvSpPr>
        <p:spPr>
          <a:xfrm>
            <a:off x="2292775" y="2273160"/>
            <a:ext cx="1782898" cy="117971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20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865CFA-806B-1FDF-ADA5-4BEBB6930CFD}"/>
              </a:ext>
            </a:extLst>
          </p:cNvPr>
          <p:cNvSpPr txBox="1"/>
          <p:nvPr/>
        </p:nvSpPr>
        <p:spPr>
          <a:xfrm>
            <a:off x="2514599" y="20496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Monitoring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kvaliteta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vazduha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u Srbiji, okruženju i EU</a:t>
            </a:r>
            <a:endParaRPr lang="sr-Cyrl-RS" sz="16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623A6987-EC2C-18A4-73A5-3C2991FD9692}"/>
              </a:ext>
            </a:extLst>
          </p:cNvPr>
          <p:cNvSpPr txBox="1">
            <a:spLocks/>
          </p:cNvSpPr>
          <p:nvPr/>
        </p:nvSpPr>
        <p:spPr>
          <a:xfrm>
            <a:off x="510538" y="1298029"/>
            <a:ext cx="11201398" cy="4874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Latn-RS" sz="3600" b="1" dirty="0">
                <a:cs typeface="Times New Roman" panose="02020603050405020304" pitchFamily="18" charset="0"/>
              </a:rPr>
              <a:t>Tokom vremena se menjaju izvori zagađenja, vrste zagađujućih materija, oprema i zakonska regulativa.</a:t>
            </a:r>
            <a:endParaRPr lang="sr-Latn-RS" sz="3600" dirty="0">
              <a:cs typeface="Times New Roman" panose="02020603050405020304" pitchFamily="18" charset="0"/>
            </a:endParaRPr>
          </a:p>
          <a:p>
            <a:pPr algn="just"/>
            <a:endParaRPr lang="sr-Latn-RS" sz="2900" dirty="0">
              <a:cs typeface="Times New Roman" panose="02020603050405020304" pitchFamily="18" charset="0"/>
            </a:endParaRPr>
          </a:p>
          <a:p>
            <a:pPr algn="just"/>
            <a:r>
              <a:rPr lang="sr-Latn-RS" sz="3600" dirty="0">
                <a:cs typeface="Times New Roman" panose="02020603050405020304" pitchFamily="18" charset="0"/>
              </a:rPr>
              <a:t>Program kontrole kvaliteta vazduha koji predlaže lokalna samouprava a odobrava Ministarstvo obuhvata sve izvore zagađenja i sve vrste zagađujućih materija koje se emituju.</a:t>
            </a:r>
          </a:p>
          <a:p>
            <a:pPr algn="just"/>
            <a:r>
              <a:rPr lang="sr-Latn-RS" sz="3600" dirty="0">
                <a:cs typeface="Times New Roman" panose="02020603050405020304" pitchFamily="18" charset="0"/>
              </a:rPr>
              <a:t>Dodatni problem predstavljaju diskontinualni izvori zagađenja kao što su paljenje na poljoprivrednom zemljištu, loženje otpadne plastike i motornih ulja. </a:t>
            </a:r>
          </a:p>
          <a:p>
            <a:pPr algn="just"/>
            <a:endParaRPr lang="sr-Latn-RS" sz="2000" b="1" dirty="0">
              <a:cs typeface="Times New Roman" panose="02020603050405020304" pitchFamily="18" charset="0"/>
            </a:endParaRPr>
          </a:p>
          <a:p>
            <a:pPr algn="just"/>
            <a:endParaRPr lang="sr-Latn-RS" sz="2000" b="1" dirty="0">
              <a:cs typeface="Times New Roman" panose="02020603050405020304" pitchFamily="18" charset="0"/>
            </a:endParaRPr>
          </a:p>
          <a:p>
            <a:pPr algn="just"/>
            <a:r>
              <a:rPr lang="sr-Latn-RS" sz="4400" b="1" dirty="0">
                <a:cs typeface="Times New Roman" panose="02020603050405020304" pitchFamily="18" charset="0"/>
              </a:rPr>
              <a:t>Monitoring kvaliteta vazduha u okruženju i EU</a:t>
            </a:r>
          </a:p>
          <a:p>
            <a:pPr algn="just"/>
            <a:r>
              <a:rPr lang="sr-Latn-RS" sz="3200" dirty="0">
                <a:cs typeface="Times New Roman" panose="02020603050405020304" pitchFamily="18" charset="0"/>
              </a:rPr>
              <a:t>Monitoring kvaliteta vazduha u zemljama u okruženju je kao i u Srbiji, kombinacija automatskih i poluatomatskih uređaja i sekvencijalnih uzorkivača za</a:t>
            </a:r>
            <a:r>
              <a:rPr lang="sr-Cyrl-RS" sz="3200" dirty="0">
                <a:cs typeface="Times New Roman" panose="02020603050405020304" pitchFamily="18" charset="0"/>
              </a:rPr>
              <a:t> </a:t>
            </a:r>
            <a:r>
              <a:rPr lang="sr-Latn-RS" sz="3200" dirty="0">
                <a:cs typeface="Times New Roman" panose="02020603050405020304" pitchFamily="18" charset="0"/>
              </a:rPr>
              <a:t>suspendovane čestice PM10 i PM2.5. </a:t>
            </a:r>
          </a:p>
          <a:p>
            <a:pPr algn="just"/>
            <a:endParaRPr lang="sr-Cyrl-RS" sz="3200" dirty="0">
              <a:cs typeface="Times New Roman" panose="02020603050405020304" pitchFamily="18" charset="0"/>
            </a:endParaRPr>
          </a:p>
          <a:p>
            <a:pPr algn="just"/>
            <a:r>
              <a:rPr lang="sr-Latn-RS" sz="3200" b="1" dirty="0">
                <a:cs typeface="Times New Roman" panose="02020603050405020304" pitchFamily="18" charset="0"/>
              </a:rPr>
              <a:t>U razvijenim EU zemljama je u upotrebi uglavnom mreža automatskih mernih stanica.</a:t>
            </a:r>
          </a:p>
          <a:p>
            <a:pPr algn="just"/>
            <a:endParaRPr lang="sr-Latn-RS" sz="3200" b="1" dirty="0">
              <a:cs typeface="Times New Roman" panose="02020603050405020304" pitchFamily="18" charset="0"/>
            </a:endParaRPr>
          </a:p>
          <a:p>
            <a:pPr algn="just"/>
            <a:r>
              <a:rPr lang="sr-Latn-RS" sz="3200" b="1" dirty="0">
                <a:cs typeface="Times New Roman" panose="02020603050405020304" pitchFamily="18" charset="0"/>
              </a:rPr>
              <a:t>Za kompletnu zamenu postojećih poluatomatskih mernih stanica u Šapcu mrežom automatskih stanica potrebna su značajna finansijska sredstva, uz napomenu da za određene specifične zagađujuće materije u životnoj sredini nije moguće automatsko merenje (npr. HF). </a:t>
            </a:r>
          </a:p>
        </p:txBody>
      </p:sp>
      <p:pic>
        <p:nvPicPr>
          <p:cNvPr id="3" name="Picture 2" descr="I:\ZnakZJZ.jpg">
            <a:extLst>
              <a:ext uri="{FF2B5EF4-FFF2-40B4-BE49-F238E27FC236}">
                <a16:creationId xmlns:a16="http://schemas.microsoft.com/office/drawing/2014/main" xmlns="" id="{F7ECC9C5-2DD3-4019-0B61-AADB1A278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" y="36462"/>
            <a:ext cx="894491" cy="95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B14CF454-4D3E-976B-4817-1F21B1BA117B}"/>
              </a:ext>
            </a:extLst>
          </p:cNvPr>
          <p:cNvSpPr txBox="1">
            <a:spLocks/>
          </p:cNvSpPr>
          <p:nvPr/>
        </p:nvSpPr>
        <p:spPr>
          <a:xfrm>
            <a:off x="480062" y="3405510"/>
            <a:ext cx="11231874" cy="2818071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r-Cyrl-RS" sz="2000" b="1" dirty="0"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91C81957-A414-AA36-EF0A-1CE50DBF5C97}"/>
              </a:ext>
            </a:extLst>
          </p:cNvPr>
          <p:cNvSpPr txBox="1">
            <a:spLocks/>
          </p:cNvSpPr>
          <p:nvPr/>
        </p:nvSpPr>
        <p:spPr>
          <a:xfrm>
            <a:off x="480065" y="1690901"/>
            <a:ext cx="11201397" cy="1493520"/>
          </a:xfrm>
          <a:prstGeom prst="rect">
            <a:avLst/>
          </a:prstGeom>
          <a:noFill/>
          <a:ln w="41275">
            <a:solidFill>
              <a:schemeClr val="accent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r-Cyrl-RS" sz="2000" b="1" dirty="0"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8012A2F-18C2-E9BB-67D4-25AFD4A4BB28}"/>
              </a:ext>
            </a:extLst>
          </p:cNvPr>
          <p:cNvCxnSpPr/>
          <p:nvPr/>
        </p:nvCxnSpPr>
        <p:spPr>
          <a:xfrm>
            <a:off x="546099" y="5232400"/>
            <a:ext cx="1084072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6E79416-0BC1-B484-ED8E-0B9E02EA95DC}"/>
              </a:ext>
            </a:extLst>
          </p:cNvPr>
          <p:cNvCxnSpPr/>
          <p:nvPr/>
        </p:nvCxnSpPr>
        <p:spPr>
          <a:xfrm>
            <a:off x="546099" y="4561840"/>
            <a:ext cx="1084072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858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865CFA-806B-1FDF-ADA5-4BEBB6930CFD}"/>
              </a:ext>
            </a:extLst>
          </p:cNvPr>
          <p:cNvSpPr txBox="1"/>
          <p:nvPr/>
        </p:nvSpPr>
        <p:spPr>
          <a:xfrm>
            <a:off x="2514599" y="20496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Monitoring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kvaliteta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vazduha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u Šapcu – uvodne  informacije</a:t>
            </a:r>
            <a:endParaRPr lang="sr-Cyrl-RS" sz="16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623A6987-EC2C-18A4-73A5-3C2991FD9692}"/>
              </a:ext>
            </a:extLst>
          </p:cNvPr>
          <p:cNvSpPr txBox="1">
            <a:spLocks/>
          </p:cNvSpPr>
          <p:nvPr/>
        </p:nvSpPr>
        <p:spPr>
          <a:xfrm>
            <a:off x="554832" y="3322716"/>
            <a:ext cx="5838822" cy="2951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sr-Latn-RS" sz="2000" b="1" dirty="0">
                <a:cs typeface="Times New Roman" panose="02020603050405020304" pitchFamily="18" charset="0"/>
              </a:rPr>
              <a:t>Program kontrole kvaliteta vazduha definiše</a:t>
            </a:r>
            <a:r>
              <a:rPr lang="sr-Latn-RS" sz="2000" dirty="0">
                <a:cs typeface="Times New Roman" panose="02020603050405020304" pitchFamily="18" charset="0"/>
              </a:rPr>
              <a:t>:                 - merna mesta u okviru lokalne mreže</a:t>
            </a:r>
          </a:p>
          <a:p>
            <a:pPr algn="l">
              <a:spcBef>
                <a:spcPts val="300"/>
              </a:spcBef>
            </a:pPr>
            <a:r>
              <a:rPr lang="sr-Latn-RS" sz="2000" dirty="0">
                <a:cs typeface="Times New Roman" panose="02020603050405020304" pitchFamily="18" charset="0"/>
              </a:rPr>
              <a:t>      - parametre i </a:t>
            </a:r>
          </a:p>
          <a:p>
            <a:pPr algn="l">
              <a:spcBef>
                <a:spcPts val="300"/>
              </a:spcBef>
            </a:pPr>
            <a:r>
              <a:rPr lang="sr-Latn-RS" sz="2000" dirty="0">
                <a:cs typeface="Times New Roman" panose="02020603050405020304" pitchFamily="18" charset="0"/>
              </a:rPr>
              <a:t>      - dinamiku ispitivanja</a:t>
            </a:r>
          </a:p>
          <a:p>
            <a:pPr algn="l">
              <a:spcBef>
                <a:spcPts val="300"/>
              </a:spcBef>
            </a:pPr>
            <a:endParaRPr lang="sr-Latn-RS" sz="1200" dirty="0"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sr-Latn-RS" sz="2000" b="1" dirty="0">
                <a:latin typeface="Calibri" panose="020F0502020204030204" pitchFamily="34" charset="0"/>
                <a:cs typeface="Calibri" panose="020F0502020204030204" pitchFamily="34" charset="0"/>
              </a:rPr>
              <a:t>ZJZ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vrši</a:t>
            </a:r>
            <a:r>
              <a:rPr lang="sr-Latn-R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monitorig kvaliteta vazduha 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u skladu odobrenim </a:t>
            </a:r>
            <a:r>
              <a:rPr lang="sr-Latn-R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Programom kontrole kvaliteta vazduha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sr-Latn-R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koji finansira lokalna samouprava, kao</a:t>
            </a:r>
            <a:r>
              <a:rPr lang="sr-Latn-R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i na zahtev </a:t>
            </a:r>
            <a:r>
              <a:rPr lang="sr-Latn-RS" sz="2000" b="1">
                <a:latin typeface="Calibri" panose="020F0502020204030204" pitchFamily="34" charset="0"/>
                <a:cs typeface="Calibri" panose="020F0502020204030204" pitchFamily="34" charset="0"/>
              </a:rPr>
              <a:t>drugih </a:t>
            </a:r>
            <a:r>
              <a:rPr lang="sr-Latn-RS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naručioca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DE684BD3-D3AF-1471-9A7F-AA522EB28096}"/>
              </a:ext>
            </a:extLst>
          </p:cNvPr>
          <p:cNvSpPr txBox="1">
            <a:spLocks/>
          </p:cNvSpPr>
          <p:nvPr/>
        </p:nvSpPr>
        <p:spPr>
          <a:xfrm>
            <a:off x="6562723" y="2122731"/>
            <a:ext cx="5214939" cy="2763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sr-Latn-RS" sz="2000" dirty="0">
                <a:cs typeface="Times New Roman" panose="02020603050405020304" pitchFamily="18" charset="0"/>
              </a:rPr>
              <a:t>ZJZ Šabac </a:t>
            </a:r>
            <a:r>
              <a:rPr lang="en-US" sz="2000" dirty="0" err="1">
                <a:cs typeface="Times New Roman" panose="02020603050405020304" pitchFamily="18" charset="0"/>
              </a:rPr>
              <a:t>vrši</a:t>
            </a:r>
            <a:r>
              <a:rPr lang="sr-Latn-RS" sz="2000" dirty="0">
                <a:cs typeface="Times New Roman" panose="02020603050405020304" pitchFamily="18" charset="0"/>
              </a:rPr>
              <a:t> </a:t>
            </a:r>
            <a:r>
              <a:rPr lang="sr-Latn-RS" sz="2000" b="1" dirty="0">
                <a:cs typeface="Times New Roman" panose="02020603050405020304" pitchFamily="18" charset="0"/>
              </a:rPr>
              <a:t>monitoring kvaliteta vazduha u životnoj sredini</a:t>
            </a:r>
            <a:r>
              <a:rPr lang="sr-Cyrl-RS" sz="2000" dirty="0">
                <a:cs typeface="Times New Roman" panose="02020603050405020304" pitchFamily="18" charset="0"/>
              </a:rPr>
              <a:t>, </a:t>
            </a:r>
            <a:r>
              <a:rPr lang="sr-Latn-RS" sz="2000" dirty="0">
                <a:cs typeface="Times New Roman" panose="02020603050405020304" pitchFamily="18" charset="0"/>
              </a:rPr>
              <a:t>gde se meri zbirni uticaj zagađujućih materija na životnu sredinu (IMISIJA)</a:t>
            </a:r>
          </a:p>
          <a:p>
            <a:pPr algn="l">
              <a:spcBef>
                <a:spcPts val="0"/>
              </a:spcBef>
            </a:pPr>
            <a:endParaRPr lang="sr-Cyrl-RS" sz="1200" dirty="0"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sr-Latn-RS" sz="2000" dirty="0">
                <a:cs typeface="Times New Roman" panose="02020603050405020304" pitchFamily="18" charset="0"/>
              </a:rPr>
              <a:t>Industrija kao zagađivač je u obavezi da sprovodi merenje </a:t>
            </a:r>
            <a:r>
              <a:rPr lang="sr-Latn-RS" sz="2000" b="1" dirty="0">
                <a:cs typeface="Times New Roman" panose="02020603050405020304" pitchFamily="18" charset="0"/>
              </a:rPr>
              <a:t>EMISIJE</a:t>
            </a:r>
            <a:r>
              <a:rPr lang="sr-Latn-RS" sz="2000" dirty="0">
                <a:cs typeface="Times New Roman" panose="02020603050405020304" pitchFamily="18" charset="0"/>
              </a:rPr>
              <a:t> na mestu emitovanja zagađujućih materija u vazduh (dimnjak, kotlarnica, postrojenje)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B2625A49-0305-768B-0F27-6A482284AE49}"/>
              </a:ext>
            </a:extLst>
          </p:cNvPr>
          <p:cNvSpPr txBox="1">
            <a:spLocks/>
          </p:cNvSpPr>
          <p:nvPr/>
        </p:nvSpPr>
        <p:spPr>
          <a:xfrm>
            <a:off x="6622254" y="4886532"/>
            <a:ext cx="5095875" cy="1379300"/>
          </a:xfrm>
          <a:prstGeom prst="rect">
            <a:avLst/>
          </a:prstGeom>
          <a:solidFill>
            <a:schemeClr val="bg1"/>
          </a:solidFill>
          <a:ln w="41275">
            <a:solidFill>
              <a:srgbClr val="C0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sr-Latn-RS" sz="2000" b="1" dirty="0">
                <a:cs typeface="Times New Roman" panose="02020603050405020304" pitchFamily="18" charset="0"/>
              </a:rPr>
              <a:t>Merenje EMISIJE zagađujućih materija vrše akreditovane laboratorije ovlašćene za poslove merenja emisije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15369A8A-D04F-D15F-10EC-2349FC55F194}"/>
              </a:ext>
            </a:extLst>
          </p:cNvPr>
          <p:cNvSpPr txBox="1">
            <a:spLocks/>
          </p:cNvSpPr>
          <p:nvPr/>
        </p:nvSpPr>
        <p:spPr>
          <a:xfrm>
            <a:off x="600073" y="1181266"/>
            <a:ext cx="11177589" cy="75231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sr-Latn-R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Zavod za javno zdravlje Šabac vrši monitoring kvaliteta vazduha u Šapcu od </a:t>
            </a:r>
            <a:r>
              <a:rPr lang="sr-Cyrl-R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1981. </a:t>
            </a:r>
            <a:r>
              <a:rPr lang="sr-Latn-R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godine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499F7140-1540-CF37-866A-F87827DCF88F}"/>
              </a:ext>
            </a:extLst>
          </p:cNvPr>
          <p:cNvSpPr txBox="1">
            <a:spLocks/>
          </p:cNvSpPr>
          <p:nvPr/>
        </p:nvSpPr>
        <p:spPr>
          <a:xfrm>
            <a:off x="604836" y="2155309"/>
            <a:ext cx="5738814" cy="945673"/>
          </a:xfrm>
          <a:prstGeom prst="rect">
            <a:avLst/>
          </a:prstGeom>
          <a:solidFill>
            <a:schemeClr val="accent1"/>
          </a:solidFill>
          <a:ln w="41275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sr-Latn-R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Program kontrole kvaliteta vazduha predlaže lokalna samouprava</a:t>
            </a:r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,</a:t>
            </a:r>
            <a:r>
              <a:rPr lang="sr-Latn-R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a odobrava Ministarstvo</a:t>
            </a:r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zaštite</a:t>
            </a:r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životne</a:t>
            </a:r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sredine</a:t>
            </a:r>
            <a:r>
              <a:rPr lang="en-U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RS</a:t>
            </a:r>
            <a:endParaRPr lang="sr-Cyrl-RS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Picture 2" descr="I:\ZnakZJZ.jpg">
            <a:extLst>
              <a:ext uri="{FF2B5EF4-FFF2-40B4-BE49-F238E27FC236}">
                <a16:creationId xmlns:a16="http://schemas.microsoft.com/office/drawing/2014/main" xmlns="" id="{DEC8925C-BFB0-C366-4F05-5528AC219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" y="36462"/>
            <a:ext cx="894491" cy="95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4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E0C8EB3-D0AB-20AD-3327-E90B10EEC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838" y="2141877"/>
            <a:ext cx="10220325" cy="2684900"/>
          </a:xfrm>
        </p:spPr>
        <p:txBody>
          <a:bodyPr>
            <a:normAutofit fontScale="77500" lnSpcReduction="20000"/>
          </a:bodyPr>
          <a:lstStyle/>
          <a:p>
            <a:endParaRPr lang="sr-Cyrl-RS" sz="6700" b="1" i="1" dirty="0">
              <a:latin typeface="Calibri" panose="020F0502020204030204" pitchFamily="34" charset="0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sr-Latn-RS" sz="4800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on</a:t>
            </a:r>
            <a:r>
              <a:rPr lang="sr-Latn-RS" sz="4800" b="1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</a:rPr>
              <a:t>toring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</a:rPr>
              <a:t>kvaliteta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</a:rPr>
              <a:t>vazduha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4800" b="1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 i</a:t>
            </a:r>
            <a:r>
              <a:rPr lang="sr-Latn-RS" sz="4800" b="1" dirty="0">
                <a:solidFill>
                  <a:schemeClr val="accent1">
                    <a:lumMod val="75000"/>
                  </a:schemeClr>
                </a:solidFill>
              </a:rPr>
              <a:t>zveštavanje građana Šapca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sr-Latn-RS" sz="48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 planirana unapređenja u 2023.godini -</a:t>
            </a:r>
            <a:endParaRPr lang="sr-Cyrl-RS" sz="4800" b="1" i="1" dirty="0">
              <a:latin typeface="Calibri" panose="020F0502020204030204" pitchFamily="34" charset="0"/>
            </a:endParaRPr>
          </a:p>
          <a:p>
            <a:endParaRPr lang="sr-Cyrl-RS" sz="7000" b="1" i="1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2" name="Picture 2" descr="I:\ZnakZJZ.jpg">
            <a:extLst>
              <a:ext uri="{FF2B5EF4-FFF2-40B4-BE49-F238E27FC236}">
                <a16:creationId xmlns:a16="http://schemas.microsoft.com/office/drawing/2014/main" xmlns="" id="{67D4ED24-B85B-D5BB-2A32-D86E3EC24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040" y="112056"/>
            <a:ext cx="1899920" cy="202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69D267-C5D3-0F8D-DAF6-1B5CC546332B}"/>
              </a:ext>
            </a:extLst>
          </p:cNvPr>
          <p:cNvSpPr txBox="1"/>
          <p:nvPr/>
        </p:nvSpPr>
        <p:spPr>
          <a:xfrm>
            <a:off x="482601" y="6407390"/>
            <a:ext cx="1148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Jovana Cvijića 1, 15000 Šabac</a:t>
            </a:r>
            <a:r>
              <a:rPr 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http://www.zjz.org.rs/monitoring-vazduha/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 I 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kabinet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zjz.org.rs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 I 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015/ 300 550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676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865CFA-806B-1FDF-ADA5-4BEBB6930CFD}"/>
              </a:ext>
            </a:extLst>
          </p:cNvPr>
          <p:cNvSpPr txBox="1"/>
          <p:nvPr/>
        </p:nvSpPr>
        <p:spPr>
          <a:xfrm>
            <a:off x="2514599" y="20496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Planirano unapređenje m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onitoring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kvaliteta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vazduha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u Šapcu u 2023.godini</a:t>
            </a:r>
            <a:endParaRPr lang="sr-Cyrl-RS" sz="16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A975E292-4BE1-4DA3-C3D2-07EB7882D8BD}"/>
              </a:ext>
            </a:extLst>
          </p:cNvPr>
          <p:cNvSpPr txBox="1">
            <a:spLocks/>
          </p:cNvSpPr>
          <p:nvPr/>
        </p:nvSpPr>
        <p:spPr>
          <a:xfrm>
            <a:off x="457200" y="1439334"/>
            <a:ext cx="112013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Latn-RS" sz="2000" dirty="0">
                <a:cs typeface="Times New Roman" panose="02020603050405020304" pitchFamily="18" charset="0"/>
              </a:rPr>
              <a:t>ZJZ Šabac je tokom 2022. godine pripremio predlog za unapređenje monitoringa i izveštavanja građana Šapca o kvalitetu vazduha, koji je uputio lokalnoj samoupravi.</a:t>
            </a:r>
          </a:p>
          <a:p>
            <a:pPr algn="just"/>
            <a:endParaRPr lang="sr-Latn-RS" sz="2000" b="1" dirty="0">
              <a:cs typeface="Times New Roman" panose="02020603050405020304" pitchFamily="18" charset="0"/>
            </a:endParaRPr>
          </a:p>
          <a:p>
            <a:pPr algn="just"/>
            <a:r>
              <a:rPr lang="sr-Latn-RS" sz="2000" b="1" dirty="0">
                <a:cs typeface="Times New Roman" panose="02020603050405020304" pitchFamily="18" charset="0"/>
              </a:rPr>
              <a:t>CILJEVI UNAPREĐENJA MONITORINGA:</a:t>
            </a:r>
          </a:p>
          <a:p>
            <a:pPr algn="just"/>
            <a:endParaRPr lang="sr-Latn-RS" sz="2000" b="1" dirty="0"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Brže informisanje građana sa jasnim zdravstvenim preporukama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Izveštavanje građana o satnom indeksu kvaliteta vazduha (AQI) putem aplikacije ŠabacEko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sr-Latn-RS" b="1" dirty="0">
                <a:solidFill>
                  <a:schemeClr val="tx1"/>
                </a:solidFill>
              </a:rPr>
              <a:t>Proširenje </a:t>
            </a:r>
            <a:r>
              <a:rPr lang="en-US" b="1" dirty="0" err="1">
                <a:solidFill>
                  <a:schemeClr val="tx1"/>
                </a:solidFill>
              </a:rPr>
              <a:t>broja</a:t>
            </a:r>
            <a:r>
              <a:rPr lang="sr-Latn-RS" b="1" dirty="0">
                <a:solidFill>
                  <a:schemeClr val="tx1"/>
                </a:solidFill>
              </a:rPr>
              <a:t> parametara koji </a:t>
            </a:r>
            <a:r>
              <a:rPr lang="sr-Latn-RS" b="1" dirty="0"/>
              <a:t>se </a:t>
            </a:r>
            <a:r>
              <a:rPr lang="en-US" b="1" dirty="0"/>
              <a:t>mere</a:t>
            </a:r>
            <a:r>
              <a:rPr lang="sr-Latn-RS" b="1" dirty="0"/>
              <a:t> i preciznija identifikacija industrijskih </a:t>
            </a:r>
            <a:r>
              <a:rPr lang="en-US" b="1" dirty="0" err="1"/>
              <a:t>izvora</a:t>
            </a:r>
            <a:r>
              <a:rPr lang="en-US" b="1" dirty="0"/>
              <a:t> </a:t>
            </a:r>
            <a:r>
              <a:rPr lang="sr-Latn-RS" b="1" dirty="0"/>
              <a:t>zagađenja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1" algn="just"/>
            <a:endParaRPr lang="sr-Cyrl-RS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sr-Latn-RS" sz="2000" b="1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endParaRPr lang="sr-Latn-RS" sz="2000" b="1" dirty="0">
              <a:cs typeface="Times New Roman" panose="02020603050405020304" pitchFamily="18" charset="0"/>
            </a:endParaRPr>
          </a:p>
        </p:txBody>
      </p:sp>
      <p:pic>
        <p:nvPicPr>
          <p:cNvPr id="9" name="Picture 2" descr="I:\ZnakZJZ.jpg">
            <a:extLst>
              <a:ext uri="{FF2B5EF4-FFF2-40B4-BE49-F238E27FC236}">
                <a16:creationId xmlns:a16="http://schemas.microsoft.com/office/drawing/2014/main" xmlns="" id="{9A1CE284-2570-3A7D-B0BC-D81713097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" y="36462"/>
            <a:ext cx="894491" cy="95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xmlns="" id="{FB636D8F-2F92-BE54-FC46-C2C4764A9D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60" r="900" b="10430"/>
          <a:stretch/>
        </p:blipFill>
        <p:spPr>
          <a:xfrm>
            <a:off x="3302000" y="5022721"/>
            <a:ext cx="6186168" cy="183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84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865CFA-806B-1FDF-ADA5-4BEBB6930CFD}"/>
              </a:ext>
            </a:extLst>
          </p:cNvPr>
          <p:cNvSpPr txBox="1"/>
          <p:nvPr/>
        </p:nvSpPr>
        <p:spPr>
          <a:xfrm>
            <a:off x="2514599" y="20496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Planirano unapređenje m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onitoring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kvaliteta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vazduha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u Šapcu u 2023.godini</a:t>
            </a:r>
            <a:endParaRPr lang="sr-Cyrl-RS" sz="16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A975E292-4BE1-4DA3-C3D2-07EB7882D8BD}"/>
              </a:ext>
            </a:extLst>
          </p:cNvPr>
          <p:cNvSpPr txBox="1">
            <a:spLocks/>
          </p:cNvSpPr>
          <p:nvPr/>
        </p:nvSpPr>
        <p:spPr>
          <a:xfrm>
            <a:off x="499238" y="992111"/>
            <a:ext cx="11201398" cy="56609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r-Latn-RS" sz="2000" b="1" dirty="0">
              <a:cs typeface="Times New Roman" panose="02020603050405020304" pitchFamily="18" charset="0"/>
            </a:endParaRPr>
          </a:p>
          <a:p>
            <a:pPr algn="just"/>
            <a:r>
              <a:rPr lang="sr-Latn-RS" b="1" dirty="0">
                <a:cs typeface="Times New Roman" panose="02020603050405020304" pitchFamily="18" charset="0"/>
              </a:rPr>
              <a:t>Unapređenje monitoringa kvaliteta vazduha u gradu Šapcu prema predlogu ZJZ Šabac u 2023. godini podrazumeva sledeće:</a:t>
            </a:r>
          </a:p>
          <a:p>
            <a:pPr algn="just"/>
            <a:endParaRPr lang="sr-Latn-RS" sz="2000" b="1" dirty="0"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Nabavku savremene fiksne </a:t>
            </a:r>
            <a:r>
              <a:rPr lang="sr-Latn-R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automatske merne stanice </a:t>
            </a:r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sa analizatorima za 8 parametara: </a:t>
            </a:r>
            <a:r>
              <a:rPr lang="sr-Latn-RS" sz="2400" dirty="0">
                <a:cs typeface="Times New Roman" panose="02020603050405020304" pitchFamily="18" charset="0"/>
              </a:rPr>
              <a:t>SO</a:t>
            </a:r>
            <a:r>
              <a:rPr lang="sr-Latn-RS" sz="2400" baseline="-25000" dirty="0">
                <a:cs typeface="Times New Roman" panose="02020603050405020304" pitchFamily="18" charset="0"/>
              </a:rPr>
              <a:t>2</a:t>
            </a:r>
            <a:r>
              <a:rPr lang="sr-Latn-RS" sz="2400" dirty="0">
                <a:cs typeface="Times New Roman" panose="02020603050405020304" pitchFamily="18" charset="0"/>
              </a:rPr>
              <a:t>, NH</a:t>
            </a:r>
            <a:r>
              <a:rPr lang="sr-Latn-RS" sz="2400" baseline="-25000" dirty="0">
                <a:cs typeface="Times New Roman" panose="02020603050405020304" pitchFamily="18" charset="0"/>
              </a:rPr>
              <a:t>3</a:t>
            </a:r>
            <a:r>
              <a:rPr lang="sr-Latn-RS" sz="2400" dirty="0">
                <a:cs typeface="Times New Roman" panose="02020603050405020304" pitchFamily="18" charset="0"/>
              </a:rPr>
              <a:t>, NO</a:t>
            </a:r>
            <a:r>
              <a:rPr lang="sr-Latn-RS" sz="2400" baseline="-25000" dirty="0">
                <a:cs typeface="Times New Roman" panose="02020603050405020304" pitchFamily="18" charset="0"/>
              </a:rPr>
              <a:t>2, </a:t>
            </a:r>
            <a:r>
              <a:rPr lang="sr-Latn-RS" sz="2400" dirty="0">
                <a:cs typeface="Times New Roman" panose="02020603050405020304" pitchFamily="18" charset="0"/>
              </a:rPr>
              <a:t>PM 10, PM 2.5, CO, Ozon, </a:t>
            </a:r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BTEX, sa pripadajućim softwerom, </a:t>
            </a:r>
            <a:r>
              <a:rPr lang="sr-Latn-RS" sz="2400" dirty="0">
                <a:solidFill>
                  <a:schemeClr val="tx1"/>
                </a:solidFill>
              </a:rPr>
              <a:t>visokom pouzdanosti merenja i validnosti dobijenih rezultata</a:t>
            </a:r>
            <a:endParaRPr lang="sr-Latn-RS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sr-Latn-RS" sz="2400" dirty="0">
                <a:solidFill>
                  <a:schemeClr val="tx1"/>
                </a:solidFill>
              </a:rPr>
              <a:t>Nova 3 sekvencijalna uzorkivača suspe</a:t>
            </a:r>
            <a:r>
              <a:rPr lang="en-US" sz="2400" dirty="0" err="1">
                <a:solidFill>
                  <a:schemeClr val="tx1"/>
                </a:solidFill>
              </a:rPr>
              <a:t>nd</a:t>
            </a:r>
            <a:r>
              <a:rPr lang="sr-Latn-RS" sz="2400" dirty="0">
                <a:solidFill>
                  <a:schemeClr val="tx1"/>
                </a:solidFill>
              </a:rPr>
              <a:t>ovanih čestica PM2,5 i PM10  (24/7)</a:t>
            </a:r>
          </a:p>
          <a:p>
            <a:pPr marL="800100" lvl="1" indent="-342900" algn="just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sr-Latn-RS" sz="2400" dirty="0">
                <a:solidFill>
                  <a:schemeClr val="tx1"/>
                </a:solidFill>
              </a:rPr>
              <a:t>Unapređenje postojećeg monitoringa specifičnih zagađujućih materija (HF i </a:t>
            </a:r>
            <a:r>
              <a:rPr lang="sr-Latn-RS" sz="2400" dirty="0">
                <a:cs typeface="Times New Roman" panose="02020603050405020304" pitchFamily="18" charset="0"/>
              </a:rPr>
              <a:t>NH</a:t>
            </a:r>
            <a:r>
              <a:rPr lang="sr-Latn-RS" sz="2400" baseline="-25000" dirty="0">
                <a:cs typeface="Times New Roman" panose="02020603050405020304" pitchFamily="18" charset="0"/>
              </a:rPr>
              <a:t>3</a:t>
            </a:r>
            <a:r>
              <a:rPr lang="sr-Latn-RS" sz="2400" dirty="0">
                <a:solidFill>
                  <a:schemeClr val="tx1"/>
                </a:solidFill>
              </a:rPr>
              <a:t>)</a:t>
            </a:r>
            <a:endParaRPr lang="sr-Latn-RS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Izradu aplikacije </a:t>
            </a:r>
            <a:r>
              <a:rPr lang="sr-Latn-R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ŠabacEko </a:t>
            </a:r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koja će prikazivati </a:t>
            </a:r>
            <a:r>
              <a:rPr lang="sr-Latn-R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satne indekse kvaliteta vazduha (AQI), </a:t>
            </a:r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kao i jednostavne </a:t>
            </a:r>
            <a:r>
              <a:rPr lang="sr-Latn-R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javno-zdravstvene preporuke </a:t>
            </a:r>
            <a:r>
              <a:rPr lang="sr-Latn-RS" sz="2400" dirty="0">
                <a:cs typeface="Times New Roman" panose="02020603050405020304" pitchFamily="18" charset="0"/>
              </a:rPr>
              <a:t>za ponašanje opšte populacije i posebno osetljivih grupa stanovništva koje će sačiniti tim lekara specijalista higijene ZJZ Šabac</a:t>
            </a:r>
            <a:endParaRPr lang="sr-Cyrl-RS" sz="24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sr-Latn-RS" sz="2000" dirty="0">
              <a:cs typeface="Times New Roman" panose="02020603050405020304" pitchFamily="18" charset="0"/>
            </a:endParaRPr>
          </a:p>
        </p:txBody>
      </p:sp>
      <p:pic>
        <p:nvPicPr>
          <p:cNvPr id="9" name="Picture 2" descr="I:\ZnakZJZ.jpg">
            <a:extLst>
              <a:ext uri="{FF2B5EF4-FFF2-40B4-BE49-F238E27FC236}">
                <a16:creationId xmlns:a16="http://schemas.microsoft.com/office/drawing/2014/main" xmlns="" id="{9A1CE284-2570-3A7D-B0BC-D81713097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" y="36462"/>
            <a:ext cx="894491" cy="95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D8BA9A98-F713-9E44-AFBA-28CC16084C30}"/>
              </a:ext>
            </a:extLst>
          </p:cNvPr>
          <p:cNvSpPr txBox="1">
            <a:spLocks/>
          </p:cNvSpPr>
          <p:nvPr/>
        </p:nvSpPr>
        <p:spPr>
          <a:xfrm>
            <a:off x="351219" y="2310050"/>
            <a:ext cx="11489562" cy="4106653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r-Cyrl-RS" sz="2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204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865CFA-806B-1FDF-ADA5-4BEBB6930CFD}"/>
              </a:ext>
            </a:extLst>
          </p:cNvPr>
          <p:cNvSpPr txBox="1"/>
          <p:nvPr/>
        </p:nvSpPr>
        <p:spPr>
          <a:xfrm>
            <a:off x="2514599" y="204965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Planirano unapređenje m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onitoring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kvaliteta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vazduha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u Šapcu u 2023.godini</a:t>
            </a:r>
            <a:endParaRPr lang="sr-Cyrl-RS" sz="16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r"/>
            <a:endParaRPr lang="sr-Cyrl-RS" sz="16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Picture 2" descr="I:\ZnakZJZ.jpg">
            <a:extLst>
              <a:ext uri="{FF2B5EF4-FFF2-40B4-BE49-F238E27FC236}">
                <a16:creationId xmlns:a16="http://schemas.microsoft.com/office/drawing/2014/main" xmlns="" id="{9A1CE284-2570-3A7D-B0BC-D81713097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" y="36462"/>
            <a:ext cx="894491" cy="95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37998D-63BF-0217-34C8-46409A221830}"/>
              </a:ext>
            </a:extLst>
          </p:cNvPr>
          <p:cNvSpPr txBox="1"/>
          <p:nvPr/>
        </p:nvSpPr>
        <p:spPr>
          <a:xfrm>
            <a:off x="482601" y="6407390"/>
            <a:ext cx="1148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Jovana Cvijića 1, 15000 Šabac</a:t>
            </a:r>
            <a:r>
              <a:rPr 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http://www.zjz.org.rs/monitoring-vazduha/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 I 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kabinet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zjz.org.rs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 I 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015/ 300 550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BC90F596-FAEF-0C6C-9BCF-29CDCAEBAC71}"/>
              </a:ext>
            </a:extLst>
          </p:cNvPr>
          <p:cNvSpPr txBox="1">
            <a:spLocks/>
          </p:cNvSpPr>
          <p:nvPr/>
        </p:nvSpPr>
        <p:spPr>
          <a:xfrm>
            <a:off x="847725" y="1219912"/>
            <a:ext cx="10710877" cy="445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Latn-RS" b="1" dirty="0">
                <a:cs typeface="Times New Roman" panose="02020603050405020304" pitchFamily="18" charset="0"/>
              </a:rPr>
              <a:t>Unapređenje monitoringa i izveštavanja građana podrazumeva:</a:t>
            </a:r>
          </a:p>
          <a:p>
            <a:pPr marL="571500" indent="-5715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sr-Latn-RS" b="1" dirty="0">
                <a:cs typeface="Times New Roman" panose="02020603050405020304" pitchFamily="18" charset="0"/>
              </a:rPr>
              <a:t>AQI indeks kvaliteta vazduha, </a:t>
            </a:r>
            <a:r>
              <a:rPr lang="sr-Latn-RS" dirty="0">
                <a:cs typeface="Times New Roman" panose="02020603050405020304" pitchFamily="18" charset="0"/>
              </a:rPr>
              <a:t>uz jednostavne javno-zdravstvene preporuke, izveštavaće se na satnom nivou putem aplikacije </a:t>
            </a:r>
            <a:r>
              <a:rPr lang="sr-Latn-RS" b="1" dirty="0">
                <a:cs typeface="Times New Roman" panose="02020603050405020304" pitchFamily="18" charset="0"/>
              </a:rPr>
              <a:t>ŠabacEko</a:t>
            </a:r>
            <a:r>
              <a:rPr lang="sr-Latn-RS" dirty="0">
                <a:cs typeface="Times New Roman" panose="02020603050405020304" pitchFamily="18" charset="0"/>
              </a:rPr>
              <a:t>,</a:t>
            </a:r>
            <a:r>
              <a:rPr lang="sr-Latn-RS" b="1" dirty="0">
                <a:cs typeface="Times New Roman" panose="02020603050405020304" pitchFamily="18" charset="0"/>
              </a:rPr>
              <a:t> </a:t>
            </a:r>
            <a:r>
              <a:rPr lang="sr-Latn-RS" dirty="0">
                <a:cs typeface="Times New Roman" panose="02020603050405020304" pitchFamily="18" charset="0"/>
              </a:rPr>
              <a:t>365 dana godišnje 24/7</a:t>
            </a:r>
          </a:p>
          <a:p>
            <a:pPr marL="571500" indent="-5715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sr-Latn-RS" dirty="0">
                <a:cs typeface="Times New Roman" panose="02020603050405020304" pitchFamily="18" charset="0"/>
              </a:rPr>
              <a:t>Proširenje obima parametara na dodatne specifične parametre, koji do sada nisu bili mereni u Šapcu</a:t>
            </a:r>
          </a:p>
          <a:p>
            <a:pPr marL="571500" indent="-5715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sr-Latn-RS" dirty="0">
                <a:cs typeface="Times New Roman" panose="02020603050405020304" pitchFamily="18" charset="0"/>
              </a:rPr>
              <a:t>Merenje suspendovanih čestica PM 10 i PM 2.5 na dodatnim lokacijama u Šapcu</a:t>
            </a:r>
            <a:endParaRPr lang="sr-Latn-RS" dirty="0"/>
          </a:p>
          <a:p>
            <a:pPr marL="571500" indent="-5715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Uspostavljanje novih mernih mesta</a:t>
            </a:r>
            <a:endParaRPr lang="sr-Latn-RS" dirty="0"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endParaRPr lang="sr-Latn-R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78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865CFA-806B-1FDF-ADA5-4BEBB6930CFD}"/>
              </a:ext>
            </a:extLst>
          </p:cNvPr>
          <p:cNvSpPr txBox="1"/>
          <p:nvPr/>
        </p:nvSpPr>
        <p:spPr>
          <a:xfrm>
            <a:off x="2514599" y="20496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Planirano unapređenje m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onitoring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kvaliteta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vazduha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u Šapcu u 2023.godini</a:t>
            </a:r>
            <a:endParaRPr lang="sr-Cyrl-RS" sz="16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A975E292-4BE1-4DA3-C3D2-07EB7882D8BD}"/>
              </a:ext>
            </a:extLst>
          </p:cNvPr>
          <p:cNvSpPr txBox="1">
            <a:spLocks/>
          </p:cNvSpPr>
          <p:nvPr/>
        </p:nvSpPr>
        <p:spPr>
          <a:xfrm>
            <a:off x="457199" y="1447800"/>
            <a:ext cx="112013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sr-Latn-RS" sz="2000" b="1" dirty="0">
                <a:cs typeface="Times New Roman" panose="02020603050405020304" pitchFamily="18" charset="0"/>
              </a:rPr>
              <a:t>Nova automatska merna stanica će biti postavljena na mernom mestu Vatrogasni dom,  koje ispunjava sve potrebne kriterijume:</a:t>
            </a:r>
          </a:p>
          <a:p>
            <a:pPr algn="just">
              <a:spcBef>
                <a:spcPts val="0"/>
              </a:spcBef>
            </a:pPr>
            <a:r>
              <a:rPr lang="sr-Latn-RS" sz="2000" dirty="0">
                <a:cs typeface="Times New Roman" panose="02020603050405020304" pitchFamily="18" charset="0"/>
              </a:rPr>
              <a:t>  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sr-Latn-RS" sz="2000" dirty="0">
                <a:cs typeface="Times New Roman" panose="02020603050405020304" pitchFamily="18" charset="0"/>
              </a:rPr>
              <a:t>Određeno je u skladu sa zahtevima definisanim „</a:t>
            </a:r>
            <a:r>
              <a:rPr lang="sr-Latn-RS" sz="2000" dirty="0">
                <a:solidFill>
                  <a:schemeClr val="tx1"/>
                </a:solidFill>
              </a:rPr>
              <a:t>Uredbom o </a:t>
            </a:r>
            <a:r>
              <a:rPr lang="en-US" sz="2000" dirty="0" err="1">
                <a:solidFill>
                  <a:schemeClr val="tx1"/>
                </a:solidFill>
              </a:rPr>
              <a:t>uslovima</a:t>
            </a:r>
            <a:r>
              <a:rPr lang="en-US" sz="2000" dirty="0">
                <a:solidFill>
                  <a:schemeClr val="tx1"/>
                </a:solidFill>
              </a:rPr>
              <a:t> za monitoring </a:t>
            </a:r>
            <a:r>
              <a:rPr lang="sr-Latn-RS" sz="2000" dirty="0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zahtevima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kvaliteta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vazduha</a:t>
            </a:r>
            <a:r>
              <a:rPr lang="sr-Latn-RS" sz="2000" dirty="0">
                <a:solidFill>
                  <a:schemeClr val="tx1"/>
                </a:solidFill>
              </a:rPr>
              <a:t>“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sr-Latn-RS" sz="2000" dirty="0"/>
              <a:t>Nalazi se u zoni uticaja istočne industrijske zone, </a:t>
            </a:r>
            <a:r>
              <a:rPr lang="sr-Latn-RS" sz="2000" dirty="0">
                <a:solidFill>
                  <a:schemeClr val="tx1"/>
                </a:solidFill>
              </a:rPr>
              <a:t>na dominantnom pravcu vetra </a:t>
            </a:r>
            <a:r>
              <a:rPr lang="en-US" sz="2000" dirty="0">
                <a:solidFill>
                  <a:schemeClr val="tx1"/>
                </a:solidFill>
              </a:rPr>
              <a:t>od </a:t>
            </a:r>
            <a:r>
              <a:rPr lang="sr-Latn-RS" sz="2000" dirty="0">
                <a:solidFill>
                  <a:schemeClr val="tx1"/>
                </a:solidFill>
              </a:rPr>
              <a:t>istočne </a:t>
            </a:r>
            <a:r>
              <a:rPr lang="sr-Latn-RS" sz="2000" dirty="0"/>
              <a:t>industrijske zone</a:t>
            </a:r>
            <a:r>
              <a:rPr lang="en-US" sz="2000" dirty="0"/>
              <a:t> ka </a:t>
            </a:r>
            <a:r>
              <a:rPr lang="en-US" sz="2000" dirty="0" err="1"/>
              <a:t>stambenoj</a:t>
            </a:r>
            <a:r>
              <a:rPr lang="en-US" sz="2000" dirty="0"/>
              <a:t> </a:t>
            </a:r>
            <a:r>
              <a:rPr lang="en-US" sz="2000" dirty="0" err="1"/>
              <a:t>zoni</a:t>
            </a:r>
            <a:r>
              <a:rPr lang="en-US" sz="2000" dirty="0"/>
              <a:t> </a:t>
            </a:r>
            <a:r>
              <a:rPr lang="en-US" sz="2000" dirty="0" err="1"/>
              <a:t>grada</a:t>
            </a:r>
            <a:endParaRPr lang="sr-Latn-RS" sz="2000" dirty="0"/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sr-Latn-RS" sz="2000" dirty="0">
                <a:solidFill>
                  <a:schemeClr val="tx1"/>
                </a:solidFill>
              </a:rPr>
              <a:t>Reprezentuje različite uticaje: industrije, </a:t>
            </a:r>
            <a:r>
              <a:rPr lang="sr-Latn-RS" sz="2000" dirty="0"/>
              <a:t>saobraćaja i individualnih ložišta</a:t>
            </a:r>
            <a:endParaRPr lang="sr-Latn-RS" sz="20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sr-Latn-RS" sz="2000" dirty="0"/>
              <a:t>Lokacija je u javnoj svojini, obezbeđena i tehnički opremljena za postavljanje opreme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sr-Latn-RS" sz="2000" dirty="0">
              <a:solidFill>
                <a:schemeClr val="tx1"/>
              </a:solidFill>
            </a:endParaRPr>
          </a:p>
        </p:txBody>
      </p:sp>
      <p:pic>
        <p:nvPicPr>
          <p:cNvPr id="9" name="Picture 2" descr="I:\ZnakZJZ.jpg">
            <a:extLst>
              <a:ext uri="{FF2B5EF4-FFF2-40B4-BE49-F238E27FC236}">
                <a16:creationId xmlns:a16="http://schemas.microsoft.com/office/drawing/2014/main" xmlns="" id="{9A1CE284-2570-3A7D-B0BC-D81713097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" y="36462"/>
            <a:ext cx="894491" cy="95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8738F2-D05D-8981-42B0-0B5E9D8D3CE5}"/>
              </a:ext>
            </a:extLst>
          </p:cNvPr>
          <p:cNvSpPr txBox="1">
            <a:spLocks/>
          </p:cNvSpPr>
          <p:nvPr/>
        </p:nvSpPr>
        <p:spPr>
          <a:xfrm>
            <a:off x="393258" y="2268945"/>
            <a:ext cx="11489562" cy="2856896"/>
          </a:xfrm>
          <a:prstGeom prst="rect">
            <a:avLst/>
          </a:prstGeom>
          <a:noFill/>
          <a:ln w="41275">
            <a:solidFill>
              <a:schemeClr val="accent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r-Cyrl-RS" sz="2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95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865CFA-806B-1FDF-ADA5-4BEBB6930CFD}"/>
              </a:ext>
            </a:extLst>
          </p:cNvPr>
          <p:cNvSpPr txBox="1"/>
          <p:nvPr/>
        </p:nvSpPr>
        <p:spPr>
          <a:xfrm>
            <a:off x="2514599" y="20496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Planirano unapređenje m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onitoring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kvaliteta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vazduha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u Šapcu u 2023.godini</a:t>
            </a:r>
            <a:endParaRPr lang="sr-Cyrl-RS" sz="16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Picture 2" descr="I:\ZnakZJZ.jpg">
            <a:extLst>
              <a:ext uri="{FF2B5EF4-FFF2-40B4-BE49-F238E27FC236}">
                <a16:creationId xmlns:a16="http://schemas.microsoft.com/office/drawing/2014/main" xmlns="" id="{9A1CE284-2570-3A7D-B0BC-D81713097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" y="36462"/>
            <a:ext cx="894491" cy="95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E5FCE8E6-35DB-C99A-136D-22EC126F8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680227"/>
              </p:ext>
            </p:extLst>
          </p:nvPr>
        </p:nvGraphicFramePr>
        <p:xfrm>
          <a:off x="1036319" y="916437"/>
          <a:ext cx="10380347" cy="4630923"/>
        </p:xfrm>
        <a:graphic>
          <a:graphicData uri="http://schemas.openxmlformats.org/drawingml/2006/table">
            <a:tbl>
              <a:tblPr/>
              <a:tblGrid>
                <a:gridCol w="1465215">
                  <a:extLst>
                    <a:ext uri="{9D8B030D-6E8A-4147-A177-3AD203B41FA5}">
                      <a16:colId xmlns:a16="http://schemas.microsoft.com/office/drawing/2014/main" xmlns="" val="1939270097"/>
                    </a:ext>
                  </a:extLst>
                </a:gridCol>
                <a:gridCol w="915760">
                  <a:extLst>
                    <a:ext uri="{9D8B030D-6E8A-4147-A177-3AD203B41FA5}">
                      <a16:colId xmlns:a16="http://schemas.microsoft.com/office/drawing/2014/main" xmlns="" val="2552333498"/>
                    </a:ext>
                  </a:extLst>
                </a:gridCol>
                <a:gridCol w="915760">
                  <a:extLst>
                    <a:ext uri="{9D8B030D-6E8A-4147-A177-3AD203B41FA5}">
                      <a16:colId xmlns:a16="http://schemas.microsoft.com/office/drawing/2014/main" xmlns="" val="2152658967"/>
                    </a:ext>
                  </a:extLst>
                </a:gridCol>
                <a:gridCol w="774754">
                  <a:extLst>
                    <a:ext uri="{9D8B030D-6E8A-4147-A177-3AD203B41FA5}">
                      <a16:colId xmlns:a16="http://schemas.microsoft.com/office/drawing/2014/main" xmlns="" val="617285094"/>
                    </a:ext>
                  </a:extLst>
                </a:gridCol>
                <a:gridCol w="748737">
                  <a:extLst>
                    <a:ext uri="{9D8B030D-6E8A-4147-A177-3AD203B41FA5}">
                      <a16:colId xmlns:a16="http://schemas.microsoft.com/office/drawing/2014/main" xmlns="" val="1052219163"/>
                    </a:ext>
                  </a:extLst>
                </a:gridCol>
                <a:gridCol w="915760">
                  <a:extLst>
                    <a:ext uri="{9D8B030D-6E8A-4147-A177-3AD203B41FA5}">
                      <a16:colId xmlns:a16="http://schemas.microsoft.com/office/drawing/2014/main" xmlns="" val="2950793230"/>
                    </a:ext>
                  </a:extLst>
                </a:gridCol>
                <a:gridCol w="915760">
                  <a:extLst>
                    <a:ext uri="{9D8B030D-6E8A-4147-A177-3AD203B41FA5}">
                      <a16:colId xmlns:a16="http://schemas.microsoft.com/office/drawing/2014/main" xmlns="" val="2176930965"/>
                    </a:ext>
                  </a:extLst>
                </a:gridCol>
                <a:gridCol w="915760">
                  <a:extLst>
                    <a:ext uri="{9D8B030D-6E8A-4147-A177-3AD203B41FA5}">
                      <a16:colId xmlns:a16="http://schemas.microsoft.com/office/drawing/2014/main" xmlns="" val="1295745271"/>
                    </a:ext>
                  </a:extLst>
                </a:gridCol>
                <a:gridCol w="703694">
                  <a:extLst>
                    <a:ext uri="{9D8B030D-6E8A-4147-A177-3AD203B41FA5}">
                      <a16:colId xmlns:a16="http://schemas.microsoft.com/office/drawing/2014/main" xmlns="" val="2141757518"/>
                    </a:ext>
                  </a:extLst>
                </a:gridCol>
                <a:gridCol w="817643">
                  <a:extLst>
                    <a:ext uri="{9D8B030D-6E8A-4147-A177-3AD203B41FA5}">
                      <a16:colId xmlns:a16="http://schemas.microsoft.com/office/drawing/2014/main" xmlns="" val="29708132"/>
                    </a:ext>
                  </a:extLst>
                </a:gridCol>
                <a:gridCol w="724729">
                  <a:extLst>
                    <a:ext uri="{9D8B030D-6E8A-4147-A177-3AD203B41FA5}">
                      <a16:colId xmlns:a16="http://schemas.microsoft.com/office/drawing/2014/main" xmlns="" val="3538655595"/>
                    </a:ext>
                  </a:extLst>
                </a:gridCol>
                <a:gridCol w="566775">
                  <a:extLst>
                    <a:ext uri="{9D8B030D-6E8A-4147-A177-3AD203B41FA5}">
                      <a16:colId xmlns:a16="http://schemas.microsoft.com/office/drawing/2014/main" xmlns="" val="592986672"/>
                    </a:ext>
                  </a:extLst>
                </a:gridCol>
              </a:tblGrid>
              <a:tr h="60037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Poreklo</a:t>
                      </a:r>
                      <a:r>
                        <a:rPr lang="en-US" sz="18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zagađujućih</a:t>
                      </a:r>
                      <a:r>
                        <a:rPr lang="en-US" sz="18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materija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Zagađujuće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materije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koje</a:t>
                      </a:r>
                      <a:r>
                        <a:rPr lang="sr-Latn-R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će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</a:t>
                      </a:r>
                      <a:r>
                        <a:rPr lang="sr-Latn-R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iti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sr-Latn-RS" sz="18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postojeće </a:t>
                      </a:r>
                      <a:r>
                        <a:rPr lang="sr-Latn-R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+ nove</a:t>
                      </a:r>
                      <a:r>
                        <a:rPr lang="en-US" sz="18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7077350"/>
                  </a:ext>
                </a:extLst>
              </a:tr>
              <a:tr h="398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Opšte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Specifične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0617338"/>
                  </a:ext>
                </a:extLst>
              </a:tr>
              <a:tr h="677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ČAĐ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 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 2.5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Ozon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BTEX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HF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2832655"/>
                  </a:ext>
                </a:extLst>
              </a:tr>
              <a:tr h="7201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Individualna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ložišta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4479302"/>
                  </a:ext>
                </a:extLst>
              </a:tr>
              <a:tr h="7487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Saobraćaj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9660877"/>
                  </a:ext>
                </a:extLst>
              </a:tr>
              <a:tr h="7081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Industrija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sr-Latn-R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sr-Latn-R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2054781"/>
                  </a:ext>
                </a:extLst>
              </a:tr>
              <a:tr h="778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Građevinarstvo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sr-Latn-R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sr-Latn-R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6268650"/>
                  </a:ext>
                </a:extLst>
              </a:tr>
            </a:tbl>
          </a:graphicData>
        </a:graphic>
      </p:graphicFrame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9CE8EFCA-CA1B-C850-C3D1-898745CBE1F8}"/>
              </a:ext>
            </a:extLst>
          </p:cNvPr>
          <p:cNvSpPr txBox="1">
            <a:spLocks/>
          </p:cNvSpPr>
          <p:nvPr/>
        </p:nvSpPr>
        <p:spPr>
          <a:xfrm>
            <a:off x="624332" y="5802911"/>
            <a:ext cx="11277602" cy="85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Latn-RS" sz="1800" dirty="0">
                <a:effectLst/>
                <a:ea typeface="Times New Roman" panose="02020603050405020304" pitchFamily="18" charset="0"/>
              </a:rPr>
              <a:t>*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Monoaromatični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ugljovodonici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benzen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toluen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etilbenzen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i 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izomeri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ksilena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(BTEX) 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su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lako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isparljiva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organska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jedinjenja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koja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dominiraju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u 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urbanim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i 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industrijski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razvijenim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sredinama</a:t>
            </a:r>
            <a:r>
              <a:rPr lang="sr-Latn-RS" sz="1800" dirty="0">
                <a:ea typeface="Times New Roman" panose="02020603050405020304" pitchFamily="18" charset="0"/>
              </a:rPr>
              <a:t>. Mogu se posmatrati i kao opšte i kao specifične zagađujuće materije. </a:t>
            </a:r>
            <a:endParaRPr lang="sr-Latn-RS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11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865CFA-806B-1FDF-ADA5-4BEBB6930CFD}"/>
              </a:ext>
            </a:extLst>
          </p:cNvPr>
          <p:cNvSpPr txBox="1"/>
          <p:nvPr/>
        </p:nvSpPr>
        <p:spPr>
          <a:xfrm>
            <a:off x="2514599" y="20496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Planirano unapređenje m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onitoring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kvaliteta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vazduha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u Šapcu u 2023.godini</a:t>
            </a:r>
            <a:endParaRPr lang="sr-Cyrl-RS" sz="16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Picture 2" descr="I:\ZnakZJZ.jpg">
            <a:extLst>
              <a:ext uri="{FF2B5EF4-FFF2-40B4-BE49-F238E27FC236}">
                <a16:creationId xmlns:a16="http://schemas.microsoft.com/office/drawing/2014/main" xmlns="" id="{9A1CE284-2570-3A7D-B0BC-D81713097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" y="36462"/>
            <a:ext cx="894491" cy="95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C02DFF6-E895-6EEE-2098-E5AD5B3B1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784470"/>
              </p:ext>
            </p:extLst>
          </p:nvPr>
        </p:nvGraphicFramePr>
        <p:xfrm>
          <a:off x="213360" y="672890"/>
          <a:ext cx="11765280" cy="6061253"/>
        </p:xfrm>
        <a:graphic>
          <a:graphicData uri="http://schemas.openxmlformats.org/drawingml/2006/table">
            <a:tbl>
              <a:tblPr/>
              <a:tblGrid>
                <a:gridCol w="2259106">
                  <a:extLst>
                    <a:ext uri="{9D8B030D-6E8A-4147-A177-3AD203B41FA5}">
                      <a16:colId xmlns:a16="http://schemas.microsoft.com/office/drawing/2014/main" xmlns="" val="3930309619"/>
                    </a:ext>
                  </a:extLst>
                </a:gridCol>
                <a:gridCol w="2363839">
                  <a:extLst>
                    <a:ext uri="{9D8B030D-6E8A-4147-A177-3AD203B41FA5}">
                      <a16:colId xmlns:a16="http://schemas.microsoft.com/office/drawing/2014/main" xmlns="" val="2697932373"/>
                    </a:ext>
                  </a:extLst>
                </a:gridCol>
                <a:gridCol w="721215">
                  <a:extLst>
                    <a:ext uri="{9D8B030D-6E8A-4147-A177-3AD203B41FA5}">
                      <a16:colId xmlns:a16="http://schemas.microsoft.com/office/drawing/2014/main" xmlns="" val="1010892462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xmlns="" val="870537070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xmlns="" val="2036767209"/>
                    </a:ext>
                  </a:extLst>
                </a:gridCol>
                <a:gridCol w="557596">
                  <a:extLst>
                    <a:ext uri="{9D8B030D-6E8A-4147-A177-3AD203B41FA5}">
                      <a16:colId xmlns:a16="http://schemas.microsoft.com/office/drawing/2014/main" xmlns="" val="207307921"/>
                    </a:ext>
                  </a:extLst>
                </a:gridCol>
                <a:gridCol w="878774">
                  <a:extLst>
                    <a:ext uri="{9D8B030D-6E8A-4147-A177-3AD203B41FA5}">
                      <a16:colId xmlns:a16="http://schemas.microsoft.com/office/drawing/2014/main" xmlns="" val="2779973114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xmlns="" val="2008134714"/>
                    </a:ext>
                  </a:extLst>
                </a:gridCol>
                <a:gridCol w="690880">
                  <a:extLst>
                    <a:ext uri="{9D8B030D-6E8A-4147-A177-3AD203B41FA5}">
                      <a16:colId xmlns:a16="http://schemas.microsoft.com/office/drawing/2014/main" xmlns="" val="8441029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7080285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4247640393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xmlns="" val="1224710822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xmlns="" val="758664312"/>
                    </a:ext>
                  </a:extLst>
                </a:gridCol>
              </a:tblGrid>
              <a:tr h="40383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Ustanove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koje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vrše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monitoring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kvaliteta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vazduha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Šapcu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Merne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stanice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Šapcu</a:t>
                      </a:r>
                      <a:r>
                        <a:rPr lang="sr-Latn-R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sr-Latn-RS" sz="18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postojeće </a:t>
                      </a:r>
                      <a:r>
                        <a:rPr lang="sr-Latn-R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sr-Latn-RS" sz="18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r-Latn-R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nove</a:t>
                      </a:r>
                      <a:r>
                        <a:rPr lang="en-US" sz="18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Zagađujuće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materije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koje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r-Latn-R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će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</a:t>
                      </a:r>
                      <a:r>
                        <a:rPr lang="sr-Latn-R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iti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sr-Latn-RS" sz="18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postojeće </a:t>
                      </a:r>
                      <a:r>
                        <a:rPr lang="sr-Latn-R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sr-Latn-RS" sz="18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r-Latn-R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nove</a:t>
                      </a:r>
                      <a:r>
                        <a:rPr lang="en-US" sz="18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6557086"/>
                  </a:ext>
                </a:extLst>
              </a:tr>
              <a:tr h="2879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Opšte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Specifične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9243494"/>
                  </a:ext>
                </a:extLst>
              </a:tr>
              <a:tr h="319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SO2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ČAĐ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NO2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sr-Latn-R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 10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 </a:t>
                      </a:r>
                      <a:endParaRPr lang="sr-Latn-R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Ozon</a:t>
                      </a:r>
                      <a:r>
                        <a:rPr lang="sr-Latn-R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BTEX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HF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NH3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8133156"/>
                  </a:ext>
                </a:extLst>
              </a:tr>
              <a:tr h="43905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Zavod za javno zdravlje Šabac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Vatrogasni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2710466"/>
                  </a:ext>
                </a:extLst>
              </a:tr>
              <a:tr h="439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Autobuska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stanica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7315481"/>
                  </a:ext>
                </a:extLst>
              </a:tr>
              <a:tr h="439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Benska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bara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sr-Latn-RS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135418"/>
                  </a:ext>
                </a:extLst>
              </a:tr>
              <a:tr h="439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Kasarna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8525425"/>
                  </a:ext>
                </a:extLst>
              </a:tr>
              <a:tr h="379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sr-Latn-R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Čavić</a:t>
                      </a:r>
                      <a:endParaRPr lang="en-US" sz="18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408733"/>
                  </a:ext>
                </a:extLst>
              </a:tr>
              <a:tr h="5175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Lokacija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ZJZ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Šabac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030498"/>
                  </a:ext>
                </a:extLst>
              </a:tr>
              <a:tr h="503829">
                <a:tc vMerge="1">
                  <a:txBody>
                    <a:bodyPr/>
                    <a:lstStyle/>
                    <a:p>
                      <a:pPr algn="ctr" fontAlgn="ctr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Gerontološki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**</a:t>
                      </a:r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56793"/>
                  </a:ext>
                </a:extLst>
              </a:tr>
              <a:tr h="4072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Agencija za zaštitu životne sredine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Šabačka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bolnica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40" marR="5540" marT="55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5988276"/>
                  </a:ext>
                </a:extLst>
              </a:tr>
              <a:tr h="367074">
                <a:tc gridSpan="13"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ZJZ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Šabac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 </a:t>
                      </a:r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ukupnim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taložnim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materijama</a:t>
                      </a:r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(UTM)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 navedena 3 merna mesta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analizira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sadržaj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teških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olovo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kadmijum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cink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sr-Latn-R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9246371"/>
                  </a:ext>
                </a:extLst>
              </a:tr>
              <a:tr h="231277">
                <a:tc gridSpan="1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  <a:r>
                        <a:rPr lang="en-US" sz="1600" b="0" i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Gradski</a:t>
                      </a:r>
                      <a:r>
                        <a:rPr lang="en-US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ZJZ Beograd </a:t>
                      </a:r>
                      <a:r>
                        <a:rPr lang="sr-Latn-RS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će nastaviti da </a:t>
                      </a:r>
                      <a:r>
                        <a:rPr lang="en-US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 </a:t>
                      </a:r>
                      <a:r>
                        <a:rPr lang="en-US" sz="1600" b="0" i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suspendovanim</a:t>
                      </a:r>
                      <a:r>
                        <a:rPr lang="en-US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česticama</a:t>
                      </a:r>
                      <a:r>
                        <a:rPr lang="en-US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(PM 10) </a:t>
                      </a:r>
                      <a:r>
                        <a:rPr lang="sr-Latn-RS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 mernom mestu Gerontološki centar </a:t>
                      </a:r>
                      <a:r>
                        <a:rPr lang="en-US" sz="1600" b="0" i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analizira</a:t>
                      </a:r>
                      <a:r>
                        <a:rPr lang="en-US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r-Latn-RS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sadržaj teških </a:t>
                      </a:r>
                    </a:p>
                    <a:p>
                      <a:pPr algn="l" fontAlgn="b"/>
                      <a:r>
                        <a:rPr lang="sr-Latn-RS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US" sz="1600" b="0" i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metala</a:t>
                      </a:r>
                      <a:r>
                        <a:rPr lang="en-US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600" b="0" i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arsen</a:t>
                      </a:r>
                      <a:r>
                        <a:rPr lang="en-US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kadmijum</a:t>
                      </a:r>
                      <a:r>
                        <a:rPr lang="en-US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olovo</a:t>
                      </a:r>
                      <a:r>
                        <a:rPr lang="en-US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nikl</a:t>
                      </a:r>
                      <a:r>
                        <a:rPr lang="en-US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), benzo(a)</a:t>
                      </a:r>
                      <a:r>
                        <a:rPr lang="en-US" sz="1600" b="0" i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pirena</a:t>
                      </a:r>
                      <a:r>
                        <a:rPr lang="en-US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lako</a:t>
                      </a:r>
                      <a:r>
                        <a:rPr lang="en-US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isparljivih</a:t>
                      </a:r>
                      <a:r>
                        <a:rPr lang="en-US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organskih</a:t>
                      </a:r>
                      <a:r>
                        <a:rPr lang="en-US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jedinjenja</a:t>
                      </a:r>
                      <a:r>
                        <a:rPr lang="en-US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(BTEX) i </a:t>
                      </a:r>
                      <a:r>
                        <a:rPr lang="en-US" sz="1600" b="0" i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organskog</a:t>
                      </a:r>
                      <a:r>
                        <a:rPr lang="en-US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i </a:t>
                      </a:r>
                      <a:r>
                        <a:rPr lang="sr-Latn-RS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elementarnog ugljenika.</a:t>
                      </a:r>
                    </a:p>
                    <a:p>
                      <a:pPr algn="l" fontAlgn="b"/>
                      <a:r>
                        <a:rPr lang="sr-Latn-RS" sz="16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endParaRPr lang="en-US" sz="16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0" marR="5540" marT="5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1796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32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:\ZnakZJZ.jpg">
            <a:extLst>
              <a:ext uri="{FF2B5EF4-FFF2-40B4-BE49-F238E27FC236}">
                <a16:creationId xmlns:a16="http://schemas.microsoft.com/office/drawing/2014/main" xmlns="" id="{F2975C3A-96B5-1713-EA90-1CF0D529F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8" y="54365"/>
            <a:ext cx="767157" cy="81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865CFA-806B-1FDF-ADA5-4BEBB6930CFD}"/>
              </a:ext>
            </a:extLst>
          </p:cNvPr>
          <p:cNvSpPr txBox="1"/>
          <p:nvPr/>
        </p:nvSpPr>
        <p:spPr>
          <a:xfrm>
            <a:off x="2514599" y="20496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Planirano unapređenje m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onitoring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na mernom mestu: Vatrogasni dom</a:t>
            </a:r>
            <a:endParaRPr lang="sr-Cyrl-RS" sz="16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xmlns="" id="{EE2B162B-D121-2FDB-7D13-814C97DF5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73974"/>
            <a:ext cx="12192000" cy="60126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7D5ADF7-FE46-92F4-57F5-F67F72E1F857}"/>
              </a:ext>
            </a:extLst>
          </p:cNvPr>
          <p:cNvSpPr txBox="1"/>
          <p:nvPr/>
        </p:nvSpPr>
        <p:spPr>
          <a:xfrm rot="18701097">
            <a:off x="762527" y="2100677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Delovi grada sa dominantnim individualnim ložištima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EA0588E-117A-E456-F65B-E134B7A248E9}"/>
              </a:ext>
            </a:extLst>
          </p:cNvPr>
          <p:cNvSpPr txBox="1"/>
          <p:nvPr/>
        </p:nvSpPr>
        <p:spPr>
          <a:xfrm>
            <a:off x="1290910" y="4639462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Delovi grada sa dominantnim individualnim ložištima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7" name="Picture 2" descr="I:\ZnakZJZ.jpg">
            <a:extLst>
              <a:ext uri="{FF2B5EF4-FFF2-40B4-BE49-F238E27FC236}">
                <a16:creationId xmlns:a16="http://schemas.microsoft.com/office/drawing/2014/main" xmlns="" id="{7E348CBA-1388-C63A-3E02-D60011574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30" y="3452877"/>
            <a:ext cx="415970" cy="44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3CDC16C-57F7-9FB2-44D6-04CCDDEB987A}"/>
              </a:ext>
            </a:extLst>
          </p:cNvPr>
          <p:cNvSpPr txBox="1"/>
          <p:nvPr/>
        </p:nvSpPr>
        <p:spPr>
          <a:xfrm>
            <a:off x="8364879" y="991483"/>
            <a:ext cx="41166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u="sng" dirty="0">
                <a:solidFill>
                  <a:schemeClr val="bg1"/>
                </a:solidFill>
              </a:rPr>
              <a:t>Vatrogasni dom</a:t>
            </a:r>
          </a:p>
          <a:p>
            <a:r>
              <a:rPr lang="sr-Latn-RS" sz="2000" i="1" u="sng" dirty="0">
                <a:solidFill>
                  <a:schemeClr val="bg1"/>
                </a:solidFill>
              </a:rPr>
              <a:t>(ZJZ Šabac):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chemeClr val="bg1"/>
                </a:solidFill>
              </a:rPr>
              <a:t>SO2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chemeClr val="bg1"/>
                </a:solidFill>
              </a:rPr>
              <a:t>Čađ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chemeClr val="bg1"/>
                </a:solidFill>
              </a:rPr>
              <a:t>NO2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chemeClr val="bg1"/>
                </a:solidFill>
              </a:rPr>
              <a:t>UTM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rgbClr val="FFFF00"/>
                </a:solidFill>
              </a:rPr>
              <a:t>HF</a:t>
            </a:r>
          </a:p>
          <a:p>
            <a:endParaRPr lang="sr-Latn-RS" sz="2000" b="1" dirty="0">
              <a:solidFill>
                <a:srgbClr val="C00000"/>
              </a:solidFill>
            </a:endParaRPr>
          </a:p>
          <a:p>
            <a:pPr marL="342900" indent="-342900">
              <a:buFontTx/>
              <a:buChar char="-"/>
            </a:pPr>
            <a:endParaRPr lang="sr-Latn-RS" sz="2000" b="1" dirty="0">
              <a:solidFill>
                <a:srgbClr val="FFFF00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098401-1546-AD25-DC14-8C57FFF291CC}"/>
              </a:ext>
            </a:extLst>
          </p:cNvPr>
          <p:cNvSpPr txBox="1"/>
          <p:nvPr/>
        </p:nvSpPr>
        <p:spPr>
          <a:xfrm>
            <a:off x="8364879" y="3198778"/>
            <a:ext cx="2263161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C00000"/>
                </a:solidFill>
              </a:rPr>
              <a:t>+    NH3, </a:t>
            </a:r>
          </a:p>
          <a:p>
            <a:r>
              <a:rPr lang="sr-Latn-RS" sz="2000" b="1" dirty="0">
                <a:solidFill>
                  <a:srgbClr val="C00000"/>
                </a:solidFill>
              </a:rPr>
              <a:t>      PM10, PM2.5, </a:t>
            </a:r>
          </a:p>
          <a:p>
            <a:r>
              <a:rPr lang="sr-Latn-RS" sz="2000" b="1" dirty="0">
                <a:solidFill>
                  <a:srgbClr val="C00000"/>
                </a:solidFill>
              </a:rPr>
              <a:t>      CO, Ozon, BTEX,</a:t>
            </a:r>
          </a:p>
          <a:p>
            <a:r>
              <a:rPr lang="sr-Latn-RS" sz="2000" b="1" dirty="0">
                <a:solidFill>
                  <a:srgbClr val="C00000"/>
                </a:solidFill>
              </a:rPr>
              <a:t>      AQI index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18144EC2-9E1F-A4D8-A0B9-C483FE44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72" y="2675147"/>
            <a:ext cx="415970" cy="63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rrow: Left 25">
            <a:extLst>
              <a:ext uri="{FF2B5EF4-FFF2-40B4-BE49-F238E27FC236}">
                <a16:creationId xmlns:a16="http://schemas.microsoft.com/office/drawing/2014/main" xmlns="" id="{AAF53820-DC5F-BCCB-5422-904BAA5A13E9}"/>
              </a:ext>
            </a:extLst>
          </p:cNvPr>
          <p:cNvSpPr/>
          <p:nvPr/>
        </p:nvSpPr>
        <p:spPr>
          <a:xfrm>
            <a:off x="10415568" y="965290"/>
            <a:ext cx="1509943" cy="1172887"/>
          </a:xfrm>
          <a:prstGeom prst="leftArrow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84E3808-B61A-B8D3-0AF1-B43DFCBCEE1F}"/>
              </a:ext>
            </a:extLst>
          </p:cNvPr>
          <p:cNvSpPr txBox="1"/>
          <p:nvPr/>
        </p:nvSpPr>
        <p:spPr>
          <a:xfrm>
            <a:off x="10672111" y="1283306"/>
            <a:ext cx="1809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dirty="0">
                <a:solidFill>
                  <a:srgbClr val="C00000"/>
                </a:solidFill>
              </a:rPr>
              <a:t>Dominantni </a:t>
            </a:r>
          </a:p>
          <a:p>
            <a:r>
              <a:rPr lang="sr-Latn-RS" sz="1600" b="1" dirty="0">
                <a:solidFill>
                  <a:srgbClr val="C00000"/>
                </a:solidFill>
              </a:rPr>
              <a:t>pravac vetra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83D1DAF6-990F-7412-E65B-852BC0C59ECB}"/>
              </a:ext>
            </a:extLst>
          </p:cNvPr>
          <p:cNvSpPr/>
          <p:nvPr/>
        </p:nvSpPr>
        <p:spPr>
          <a:xfrm rot="2233531">
            <a:off x="5448223" y="4024296"/>
            <a:ext cx="4023396" cy="984675"/>
          </a:xfrm>
          <a:custGeom>
            <a:avLst/>
            <a:gdLst>
              <a:gd name="connsiteX0" fmla="*/ 0 w 4023396"/>
              <a:gd name="connsiteY0" fmla="*/ 492338 h 984675"/>
              <a:gd name="connsiteX1" fmla="*/ 2011698 w 4023396"/>
              <a:gd name="connsiteY1" fmla="*/ 0 h 984675"/>
              <a:gd name="connsiteX2" fmla="*/ 4023396 w 4023396"/>
              <a:gd name="connsiteY2" fmla="*/ 492338 h 984675"/>
              <a:gd name="connsiteX3" fmla="*/ 2011698 w 4023396"/>
              <a:gd name="connsiteY3" fmla="*/ 984676 h 984675"/>
              <a:gd name="connsiteX4" fmla="*/ 0 w 4023396"/>
              <a:gd name="connsiteY4" fmla="*/ 492338 h 98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396" h="984675" extrusionOk="0">
                <a:moveTo>
                  <a:pt x="0" y="492338"/>
                </a:moveTo>
                <a:cubicBezTo>
                  <a:pt x="-60557" y="183074"/>
                  <a:pt x="814766" y="32241"/>
                  <a:pt x="2011698" y="0"/>
                </a:cubicBezTo>
                <a:cubicBezTo>
                  <a:pt x="3159677" y="7779"/>
                  <a:pt x="3997307" y="221257"/>
                  <a:pt x="4023396" y="492338"/>
                </a:cubicBezTo>
                <a:cubicBezTo>
                  <a:pt x="3895363" y="889280"/>
                  <a:pt x="3119865" y="1000501"/>
                  <a:pt x="2011698" y="984676"/>
                </a:cubicBezTo>
                <a:cubicBezTo>
                  <a:pt x="877558" y="972032"/>
                  <a:pt x="12803" y="770366"/>
                  <a:pt x="0" y="492338"/>
                </a:cubicBezTo>
                <a:close/>
              </a:path>
            </a:pathLst>
          </a:custGeom>
          <a:noFill/>
          <a:ln w="31750">
            <a:solidFill>
              <a:srgbClr val="FFFF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56CD7C6-2952-D062-3EDD-EF05C0C6F4A7}"/>
              </a:ext>
            </a:extLst>
          </p:cNvPr>
          <p:cNvSpPr txBox="1"/>
          <p:nvPr/>
        </p:nvSpPr>
        <p:spPr>
          <a:xfrm rot="2532948">
            <a:off x="5988583" y="4331967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</a:rPr>
              <a:t>Industrijska radna zona ISTOK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1289F267-0B3C-3B64-6227-A1874DAE12BF}"/>
              </a:ext>
            </a:extLst>
          </p:cNvPr>
          <p:cNvSpPr/>
          <p:nvPr/>
        </p:nvSpPr>
        <p:spPr>
          <a:xfrm>
            <a:off x="3525434" y="2489753"/>
            <a:ext cx="2571044" cy="83573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89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:\ZnakZJZ.jpg">
            <a:extLst>
              <a:ext uri="{FF2B5EF4-FFF2-40B4-BE49-F238E27FC236}">
                <a16:creationId xmlns:a16="http://schemas.microsoft.com/office/drawing/2014/main" xmlns="" id="{F2975C3A-96B5-1713-EA90-1CF0D529F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8" y="54365"/>
            <a:ext cx="767157" cy="81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865CFA-806B-1FDF-ADA5-4BEBB6930CFD}"/>
              </a:ext>
            </a:extLst>
          </p:cNvPr>
          <p:cNvSpPr txBox="1"/>
          <p:nvPr/>
        </p:nvSpPr>
        <p:spPr>
          <a:xfrm>
            <a:off x="2514599" y="20496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Planirano unapređenje m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onitoring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na mernom mestu: Benska bara</a:t>
            </a:r>
            <a:endParaRPr lang="sr-Cyrl-RS" sz="16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xmlns="" id="{EE2B162B-D121-2FDB-7D13-814C97DF5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73974"/>
            <a:ext cx="12192000" cy="60126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7D5ADF7-FE46-92F4-57F5-F67F72E1F857}"/>
              </a:ext>
            </a:extLst>
          </p:cNvPr>
          <p:cNvSpPr txBox="1"/>
          <p:nvPr/>
        </p:nvSpPr>
        <p:spPr>
          <a:xfrm rot="18701097">
            <a:off x="762527" y="2100677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Delovi grada sa dominantnim individualnim ložištima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EA0588E-117A-E456-F65B-E134B7A248E9}"/>
              </a:ext>
            </a:extLst>
          </p:cNvPr>
          <p:cNvSpPr txBox="1"/>
          <p:nvPr/>
        </p:nvSpPr>
        <p:spPr>
          <a:xfrm>
            <a:off x="1290910" y="4639462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Delovi grada sa dominantnim individualnim ložištima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7" name="Picture 2" descr="I:\ZnakZJZ.jpg">
            <a:extLst>
              <a:ext uri="{FF2B5EF4-FFF2-40B4-BE49-F238E27FC236}">
                <a16:creationId xmlns:a16="http://schemas.microsoft.com/office/drawing/2014/main" xmlns="" id="{7E348CBA-1388-C63A-3E02-D60011574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30" y="3452877"/>
            <a:ext cx="415970" cy="44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3CDC16C-57F7-9FB2-44D6-04CCDDEB987A}"/>
              </a:ext>
            </a:extLst>
          </p:cNvPr>
          <p:cNvSpPr txBox="1"/>
          <p:nvPr/>
        </p:nvSpPr>
        <p:spPr>
          <a:xfrm>
            <a:off x="8578943" y="1053671"/>
            <a:ext cx="41166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u="sng" dirty="0">
                <a:solidFill>
                  <a:schemeClr val="bg1"/>
                </a:solidFill>
              </a:rPr>
              <a:t>Benska bara</a:t>
            </a:r>
          </a:p>
          <a:p>
            <a:r>
              <a:rPr lang="sr-Latn-RS" sz="2000" i="1" u="sng" dirty="0">
                <a:solidFill>
                  <a:schemeClr val="bg1"/>
                </a:solidFill>
              </a:rPr>
              <a:t>(ZJZ Šabac):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chemeClr val="bg1"/>
                </a:solidFill>
              </a:rPr>
              <a:t>Čađ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chemeClr val="bg1"/>
                </a:solidFill>
              </a:rPr>
              <a:t>NO2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chemeClr val="bg1"/>
                </a:solidFill>
              </a:rPr>
              <a:t>UTM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rgbClr val="FFFF00"/>
                </a:solidFill>
              </a:rPr>
              <a:t>HF</a:t>
            </a:r>
          </a:p>
          <a:p>
            <a:pPr marL="342900" indent="-342900">
              <a:buFontTx/>
              <a:buChar char="-"/>
            </a:pPr>
            <a:r>
              <a:rPr lang="sr-Latn-RS" sz="2000" b="1" dirty="0">
                <a:solidFill>
                  <a:srgbClr val="FFFF00"/>
                </a:solidFill>
              </a:rPr>
              <a:t>NH3</a:t>
            </a:r>
          </a:p>
          <a:p>
            <a:endParaRPr lang="sr-Latn-RS" sz="2000" b="1" dirty="0">
              <a:solidFill>
                <a:srgbClr val="C00000"/>
              </a:solidFill>
            </a:endParaRPr>
          </a:p>
          <a:p>
            <a:pPr marL="342900" indent="-342900">
              <a:buFontTx/>
              <a:buChar char="-"/>
            </a:pPr>
            <a:endParaRPr lang="sr-Latn-RS" sz="2000" b="1" dirty="0">
              <a:solidFill>
                <a:srgbClr val="FFFF00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098401-1546-AD25-DC14-8C57FFF291CC}"/>
              </a:ext>
            </a:extLst>
          </p:cNvPr>
          <p:cNvSpPr txBox="1"/>
          <p:nvPr/>
        </p:nvSpPr>
        <p:spPr>
          <a:xfrm>
            <a:off x="8578943" y="3294924"/>
            <a:ext cx="2117345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C00000"/>
                </a:solidFill>
              </a:rPr>
              <a:t>+    PM10, PM2.5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18144EC2-9E1F-A4D8-A0B9-C483FE44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72" y="2675147"/>
            <a:ext cx="415970" cy="63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rrow: Left 25">
            <a:extLst>
              <a:ext uri="{FF2B5EF4-FFF2-40B4-BE49-F238E27FC236}">
                <a16:creationId xmlns:a16="http://schemas.microsoft.com/office/drawing/2014/main" xmlns="" id="{AAF53820-DC5F-BCCB-5422-904BAA5A13E9}"/>
              </a:ext>
            </a:extLst>
          </p:cNvPr>
          <p:cNvSpPr/>
          <p:nvPr/>
        </p:nvSpPr>
        <p:spPr>
          <a:xfrm>
            <a:off x="10415568" y="965290"/>
            <a:ext cx="1509943" cy="1172887"/>
          </a:xfrm>
          <a:prstGeom prst="leftArrow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84E3808-B61A-B8D3-0AF1-B43DFCBCEE1F}"/>
              </a:ext>
            </a:extLst>
          </p:cNvPr>
          <p:cNvSpPr txBox="1"/>
          <p:nvPr/>
        </p:nvSpPr>
        <p:spPr>
          <a:xfrm>
            <a:off x="10672111" y="1283306"/>
            <a:ext cx="1809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dirty="0">
                <a:solidFill>
                  <a:srgbClr val="C00000"/>
                </a:solidFill>
              </a:rPr>
              <a:t>Dominantni </a:t>
            </a:r>
          </a:p>
          <a:p>
            <a:r>
              <a:rPr lang="sr-Latn-RS" sz="1600" b="1" dirty="0">
                <a:solidFill>
                  <a:srgbClr val="C00000"/>
                </a:solidFill>
              </a:rPr>
              <a:t>pravac vetra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10E1088B-CD04-522A-A51D-FBCF30C380EC}"/>
              </a:ext>
            </a:extLst>
          </p:cNvPr>
          <p:cNvSpPr/>
          <p:nvPr/>
        </p:nvSpPr>
        <p:spPr>
          <a:xfrm rot="2233531">
            <a:off x="5448223" y="4024296"/>
            <a:ext cx="4023396" cy="984675"/>
          </a:xfrm>
          <a:custGeom>
            <a:avLst/>
            <a:gdLst>
              <a:gd name="connsiteX0" fmla="*/ 0 w 4023396"/>
              <a:gd name="connsiteY0" fmla="*/ 492338 h 984675"/>
              <a:gd name="connsiteX1" fmla="*/ 2011698 w 4023396"/>
              <a:gd name="connsiteY1" fmla="*/ 0 h 984675"/>
              <a:gd name="connsiteX2" fmla="*/ 4023396 w 4023396"/>
              <a:gd name="connsiteY2" fmla="*/ 492338 h 984675"/>
              <a:gd name="connsiteX3" fmla="*/ 2011698 w 4023396"/>
              <a:gd name="connsiteY3" fmla="*/ 984676 h 984675"/>
              <a:gd name="connsiteX4" fmla="*/ 0 w 4023396"/>
              <a:gd name="connsiteY4" fmla="*/ 492338 h 98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396" h="984675" extrusionOk="0">
                <a:moveTo>
                  <a:pt x="0" y="492338"/>
                </a:moveTo>
                <a:cubicBezTo>
                  <a:pt x="-60557" y="183074"/>
                  <a:pt x="814766" y="32241"/>
                  <a:pt x="2011698" y="0"/>
                </a:cubicBezTo>
                <a:cubicBezTo>
                  <a:pt x="3159677" y="7779"/>
                  <a:pt x="3997307" y="221257"/>
                  <a:pt x="4023396" y="492338"/>
                </a:cubicBezTo>
                <a:cubicBezTo>
                  <a:pt x="3895363" y="889280"/>
                  <a:pt x="3119865" y="1000501"/>
                  <a:pt x="2011698" y="984676"/>
                </a:cubicBezTo>
                <a:cubicBezTo>
                  <a:pt x="877558" y="972032"/>
                  <a:pt x="12803" y="770366"/>
                  <a:pt x="0" y="492338"/>
                </a:cubicBezTo>
                <a:close/>
              </a:path>
            </a:pathLst>
          </a:custGeom>
          <a:noFill/>
          <a:ln w="31750">
            <a:solidFill>
              <a:srgbClr val="FFFF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5D7E58-7A66-FDAB-6348-3C7E191DC4C4}"/>
              </a:ext>
            </a:extLst>
          </p:cNvPr>
          <p:cNvSpPr txBox="1"/>
          <p:nvPr/>
        </p:nvSpPr>
        <p:spPr>
          <a:xfrm rot="2532948">
            <a:off x="5988583" y="4331967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</a:rPr>
              <a:t>Industrijska radna zona ISTOK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B2E4713-0D39-7942-6DE7-771EA56D23B7}"/>
              </a:ext>
            </a:extLst>
          </p:cNvPr>
          <p:cNvSpPr/>
          <p:nvPr/>
        </p:nvSpPr>
        <p:spPr>
          <a:xfrm>
            <a:off x="2720632" y="1720310"/>
            <a:ext cx="2571044" cy="83573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77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:\ZnakZJZ.jpg">
            <a:extLst>
              <a:ext uri="{FF2B5EF4-FFF2-40B4-BE49-F238E27FC236}">
                <a16:creationId xmlns:a16="http://schemas.microsoft.com/office/drawing/2014/main" xmlns="" id="{F2975C3A-96B5-1713-EA90-1CF0D529F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8" y="54365"/>
            <a:ext cx="767157" cy="81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865CFA-806B-1FDF-ADA5-4BEBB6930CFD}"/>
              </a:ext>
            </a:extLst>
          </p:cNvPr>
          <p:cNvSpPr txBox="1"/>
          <p:nvPr/>
        </p:nvSpPr>
        <p:spPr>
          <a:xfrm>
            <a:off x="2514599" y="20496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Planirano unapređenje m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onitoring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na mernom mestu: Gerontološki centar</a:t>
            </a:r>
            <a:endParaRPr lang="sr-Cyrl-RS" sz="16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xmlns="" id="{EE2B162B-D121-2FDB-7D13-814C97DF5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72704"/>
            <a:ext cx="12192000" cy="60126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EA0588E-117A-E456-F65B-E134B7A248E9}"/>
              </a:ext>
            </a:extLst>
          </p:cNvPr>
          <p:cNvSpPr txBox="1"/>
          <p:nvPr/>
        </p:nvSpPr>
        <p:spPr>
          <a:xfrm>
            <a:off x="1290910" y="4639462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Delovi grada sa dominantnim individualnim ložištima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7" name="Picture 2" descr="I:\ZnakZJZ.jpg">
            <a:extLst>
              <a:ext uri="{FF2B5EF4-FFF2-40B4-BE49-F238E27FC236}">
                <a16:creationId xmlns:a16="http://schemas.microsoft.com/office/drawing/2014/main" xmlns="" id="{7E348CBA-1388-C63A-3E02-D60011574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30" y="3452877"/>
            <a:ext cx="415970" cy="44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3CDC16C-57F7-9FB2-44D6-04CCDDEB987A}"/>
              </a:ext>
            </a:extLst>
          </p:cNvPr>
          <p:cNvSpPr txBox="1"/>
          <p:nvPr/>
        </p:nvSpPr>
        <p:spPr>
          <a:xfrm>
            <a:off x="7890978" y="1297292"/>
            <a:ext cx="295617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u="sng" dirty="0">
                <a:solidFill>
                  <a:schemeClr val="bg1"/>
                </a:solidFill>
              </a:rPr>
              <a:t>Gerontološki centar</a:t>
            </a:r>
          </a:p>
          <a:p>
            <a:r>
              <a:rPr lang="sr-Latn-RS" sz="2000" i="1" u="sng" dirty="0">
                <a:solidFill>
                  <a:schemeClr val="bg1"/>
                </a:solidFill>
              </a:rPr>
              <a:t>(ZJZ Šabac)</a:t>
            </a:r>
            <a:r>
              <a:rPr lang="sr-Latn-RS" sz="2000" b="1" u="sng" dirty="0">
                <a:solidFill>
                  <a:schemeClr val="bg1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sr-Latn-RS" sz="2000" b="1" dirty="0">
                <a:solidFill>
                  <a:schemeClr val="bg1"/>
                </a:solidFill>
              </a:rPr>
              <a:t> -      PM 10</a:t>
            </a:r>
          </a:p>
          <a:p>
            <a:endParaRPr lang="sr-Latn-RS" sz="2000" b="1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902FC6-132E-5359-91ED-2A50EAAB2834}"/>
              </a:ext>
            </a:extLst>
          </p:cNvPr>
          <p:cNvSpPr txBox="1"/>
          <p:nvPr/>
        </p:nvSpPr>
        <p:spPr>
          <a:xfrm>
            <a:off x="7982213" y="2434662"/>
            <a:ext cx="1460203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C00000"/>
                </a:solidFill>
              </a:rPr>
              <a:t>+    NH3, HF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3DFA35D1-AF19-2B7B-66BE-96FE2FE3F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72" y="2675147"/>
            <a:ext cx="415970" cy="63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rrow: Left 19">
            <a:extLst>
              <a:ext uri="{FF2B5EF4-FFF2-40B4-BE49-F238E27FC236}">
                <a16:creationId xmlns:a16="http://schemas.microsoft.com/office/drawing/2014/main" xmlns="" id="{8C2F93BB-E76C-AA26-B309-243C8AB92722}"/>
              </a:ext>
            </a:extLst>
          </p:cNvPr>
          <p:cNvSpPr/>
          <p:nvPr/>
        </p:nvSpPr>
        <p:spPr>
          <a:xfrm>
            <a:off x="10415568" y="965290"/>
            <a:ext cx="1509943" cy="1172887"/>
          </a:xfrm>
          <a:prstGeom prst="leftArrow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E7E0E16-488B-DBA7-D4E5-DBB0E551DE66}"/>
              </a:ext>
            </a:extLst>
          </p:cNvPr>
          <p:cNvSpPr txBox="1"/>
          <p:nvPr/>
        </p:nvSpPr>
        <p:spPr>
          <a:xfrm>
            <a:off x="10672111" y="1283306"/>
            <a:ext cx="1809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dirty="0">
                <a:solidFill>
                  <a:srgbClr val="C00000"/>
                </a:solidFill>
              </a:rPr>
              <a:t>Dominantni </a:t>
            </a:r>
          </a:p>
          <a:p>
            <a:r>
              <a:rPr lang="sr-Latn-RS" sz="1600" b="1" dirty="0">
                <a:solidFill>
                  <a:srgbClr val="C00000"/>
                </a:solidFill>
              </a:rPr>
              <a:t>pravac vetra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42A0318-5E01-65FD-0EB8-8832D3A39605}"/>
              </a:ext>
            </a:extLst>
          </p:cNvPr>
          <p:cNvSpPr/>
          <p:nvPr/>
        </p:nvSpPr>
        <p:spPr>
          <a:xfrm rot="2233531">
            <a:off x="5448223" y="4024296"/>
            <a:ext cx="4023396" cy="984675"/>
          </a:xfrm>
          <a:custGeom>
            <a:avLst/>
            <a:gdLst>
              <a:gd name="connsiteX0" fmla="*/ 0 w 4023396"/>
              <a:gd name="connsiteY0" fmla="*/ 492338 h 984675"/>
              <a:gd name="connsiteX1" fmla="*/ 2011698 w 4023396"/>
              <a:gd name="connsiteY1" fmla="*/ 0 h 984675"/>
              <a:gd name="connsiteX2" fmla="*/ 4023396 w 4023396"/>
              <a:gd name="connsiteY2" fmla="*/ 492338 h 984675"/>
              <a:gd name="connsiteX3" fmla="*/ 2011698 w 4023396"/>
              <a:gd name="connsiteY3" fmla="*/ 984676 h 984675"/>
              <a:gd name="connsiteX4" fmla="*/ 0 w 4023396"/>
              <a:gd name="connsiteY4" fmla="*/ 492338 h 98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396" h="984675" extrusionOk="0">
                <a:moveTo>
                  <a:pt x="0" y="492338"/>
                </a:moveTo>
                <a:cubicBezTo>
                  <a:pt x="-60557" y="183074"/>
                  <a:pt x="814766" y="32241"/>
                  <a:pt x="2011698" y="0"/>
                </a:cubicBezTo>
                <a:cubicBezTo>
                  <a:pt x="3159677" y="7779"/>
                  <a:pt x="3997307" y="221257"/>
                  <a:pt x="4023396" y="492338"/>
                </a:cubicBezTo>
                <a:cubicBezTo>
                  <a:pt x="3895363" y="889280"/>
                  <a:pt x="3119865" y="1000501"/>
                  <a:pt x="2011698" y="984676"/>
                </a:cubicBezTo>
                <a:cubicBezTo>
                  <a:pt x="877558" y="972032"/>
                  <a:pt x="12803" y="770366"/>
                  <a:pt x="0" y="492338"/>
                </a:cubicBezTo>
                <a:close/>
              </a:path>
            </a:pathLst>
          </a:custGeom>
          <a:noFill/>
          <a:ln w="31750">
            <a:solidFill>
              <a:srgbClr val="FFFF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F52849-5BF1-E95F-E67D-AA594205EE7C}"/>
              </a:ext>
            </a:extLst>
          </p:cNvPr>
          <p:cNvSpPr txBox="1"/>
          <p:nvPr/>
        </p:nvSpPr>
        <p:spPr>
          <a:xfrm rot="2532948">
            <a:off x="5988583" y="4331967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</a:rPr>
              <a:t>Industrijska radna zona ISTOK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3051A4-EF79-C3AE-86EA-A65E5F3A59A2}"/>
              </a:ext>
            </a:extLst>
          </p:cNvPr>
          <p:cNvSpPr txBox="1"/>
          <p:nvPr/>
        </p:nvSpPr>
        <p:spPr>
          <a:xfrm rot="18701097">
            <a:off x="762527" y="2100677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Delovi grada sa dominantnim individualnim ložištima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C8B54D7-9DE2-1FF5-75F5-943097548F98}"/>
              </a:ext>
            </a:extLst>
          </p:cNvPr>
          <p:cNvSpPr/>
          <p:nvPr/>
        </p:nvSpPr>
        <p:spPr>
          <a:xfrm>
            <a:off x="8659077" y="5450636"/>
            <a:ext cx="2571044" cy="83573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11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865CFA-806B-1FDF-ADA5-4BEBB6930CFD}"/>
              </a:ext>
            </a:extLst>
          </p:cNvPr>
          <p:cNvSpPr txBox="1"/>
          <p:nvPr/>
        </p:nvSpPr>
        <p:spPr>
          <a:xfrm>
            <a:off x="2514599" y="20496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Monitoring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kvaliteta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vazduha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u Šapcu – uvodne  informacije</a:t>
            </a:r>
            <a:endParaRPr lang="sr-Cyrl-RS" sz="16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623A6987-EC2C-18A4-73A5-3C2991FD9692}"/>
              </a:ext>
            </a:extLst>
          </p:cNvPr>
          <p:cNvSpPr txBox="1">
            <a:spLocks/>
          </p:cNvSpPr>
          <p:nvPr/>
        </p:nvSpPr>
        <p:spPr>
          <a:xfrm>
            <a:off x="398462" y="1143763"/>
            <a:ext cx="11402061" cy="105743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b="1" dirty="0">
                <a:cs typeface="Times New Roman" panose="02020603050405020304" pitchFamily="18" charset="0"/>
              </a:rPr>
              <a:t>Glavni izvori zagađenja vazduha u Šapcu su</a:t>
            </a:r>
            <a:r>
              <a:rPr lang="sr-Cyrl-RS" sz="2000" b="1" dirty="0">
                <a:cs typeface="Times New Roman" panose="02020603050405020304" pitchFamily="18" charset="0"/>
              </a:rPr>
              <a:t>: </a:t>
            </a:r>
          </a:p>
          <a:p>
            <a:r>
              <a:rPr lang="sr-Latn-RS" sz="2000" b="1" dirty="0">
                <a:cs typeface="Times New Roman" panose="02020603050405020304" pitchFamily="18" charset="0"/>
              </a:rPr>
              <a:t>individualna ložišta, saobraćaj</a:t>
            </a:r>
            <a:r>
              <a:rPr lang="sr-Cyrl-RS" sz="2000" b="1" dirty="0">
                <a:cs typeface="Times New Roman" panose="02020603050405020304" pitchFamily="18" charset="0"/>
              </a:rPr>
              <a:t>, </a:t>
            </a:r>
            <a:r>
              <a:rPr lang="sr-Latn-RS" sz="2000" b="1" dirty="0">
                <a:cs typeface="Times New Roman" panose="02020603050405020304" pitchFamily="18" charset="0"/>
              </a:rPr>
              <a:t>industrija i građevinarstvo</a:t>
            </a:r>
            <a:r>
              <a:rPr lang="sr-Cyrl-RS" sz="2000" b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D44306-CD3A-1772-4604-C1E492F1ACC9}"/>
              </a:ext>
            </a:extLst>
          </p:cNvPr>
          <p:cNvSpPr txBox="1">
            <a:spLocks/>
          </p:cNvSpPr>
          <p:nvPr/>
        </p:nvSpPr>
        <p:spPr>
          <a:xfrm>
            <a:off x="398462" y="2444233"/>
            <a:ext cx="5470843" cy="2598996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Latn-R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Opšte zagađujuće materije koje meri ZJZ Šabac su</a:t>
            </a:r>
            <a:r>
              <a:rPr lang="sr-Cyrl-R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bg1"/>
                </a:solidFill>
                <a:cs typeface="Times New Roman" panose="02020603050405020304" pitchFamily="18" charset="0"/>
              </a:rPr>
              <a:t>SO</a:t>
            </a:r>
            <a:r>
              <a:rPr lang="sr-Latn-RS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2  </a:t>
            </a:r>
            <a:r>
              <a:rPr lang="sr-Latn-RS" dirty="0">
                <a:solidFill>
                  <a:schemeClr val="bg1"/>
                </a:solidFill>
                <a:cs typeface="Times New Roman" panose="02020603050405020304" pitchFamily="18" charset="0"/>
              </a:rPr>
              <a:t>- Sumpor dioksid</a:t>
            </a:r>
            <a:endParaRPr lang="sr-Cyrl-RS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bg1"/>
                </a:solidFill>
                <a:cs typeface="Times New Roman" panose="02020603050405020304" pitchFamily="18" charset="0"/>
              </a:rPr>
              <a:t>NO</a:t>
            </a:r>
            <a:r>
              <a:rPr lang="sr-Latn-RS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2 </a:t>
            </a:r>
            <a:r>
              <a:rPr lang="sr-Latn-RS" dirty="0">
                <a:solidFill>
                  <a:schemeClr val="bg1"/>
                </a:solidFill>
                <a:cs typeface="Times New Roman" panose="02020603050405020304" pitchFamily="18" charset="0"/>
              </a:rPr>
              <a:t>- Azot dioksid</a:t>
            </a:r>
            <a:endParaRPr lang="sr-Cyrl-RS" baseline="-250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bg1"/>
                </a:solidFill>
                <a:cs typeface="Times New Roman" panose="02020603050405020304" pitchFamily="18" charset="0"/>
              </a:rPr>
              <a:t>Čađ</a:t>
            </a:r>
            <a:endParaRPr lang="sr-Cyrl-RS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bg1"/>
                </a:solidFill>
                <a:cs typeface="Times New Roman" panose="02020603050405020304" pitchFamily="18" charset="0"/>
              </a:rPr>
              <a:t>Suspendovane čestice PM 10 i PM</a:t>
            </a:r>
            <a:r>
              <a:rPr lang="sr-Cyrl-RS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sr-Latn-RS" dirty="0">
                <a:solidFill>
                  <a:schemeClr val="bg1"/>
                </a:solidFill>
                <a:cs typeface="Times New Roman" panose="02020603050405020304" pitchFamily="18" charset="0"/>
              </a:rPr>
              <a:t>2.5</a:t>
            </a:r>
            <a:endParaRPr lang="sr-Cyrl-RS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bg1"/>
                </a:solidFill>
                <a:cs typeface="Times New Roman" panose="02020603050405020304" pitchFamily="18" charset="0"/>
              </a:rPr>
              <a:t>UTM - ukupne taložne materije sa analizom teških metala</a:t>
            </a:r>
            <a:r>
              <a:rPr lang="sr-Cyrl-RS" dirty="0">
                <a:solidFill>
                  <a:schemeClr val="bg1"/>
                </a:solidFill>
                <a:cs typeface="Times New Roman" panose="02020603050405020304" pitchFamily="18" charset="0"/>
              </a:rPr>
              <a:t> (</a:t>
            </a:r>
            <a:r>
              <a:rPr lang="sr-Latn-RS" dirty="0">
                <a:solidFill>
                  <a:schemeClr val="bg1"/>
                </a:solidFill>
                <a:cs typeface="Times New Roman" panose="02020603050405020304" pitchFamily="18" charset="0"/>
              </a:rPr>
              <a:t>olovo, kadmijum, cink</a:t>
            </a:r>
            <a:r>
              <a:rPr lang="sr-Cyrl-RS" dirty="0">
                <a:solidFill>
                  <a:schemeClr val="bg1"/>
                </a:solidFill>
                <a:cs typeface="Times New Roman" panose="02020603050405020304" pitchFamily="18" charset="0"/>
              </a:rPr>
              <a:t>)</a:t>
            </a:r>
            <a:endParaRPr lang="sr-Latn-RS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569EFE5C-FE56-B58C-D357-391E8EC06849}"/>
              </a:ext>
            </a:extLst>
          </p:cNvPr>
          <p:cNvSpPr txBox="1">
            <a:spLocks/>
          </p:cNvSpPr>
          <p:nvPr/>
        </p:nvSpPr>
        <p:spPr>
          <a:xfrm>
            <a:off x="5869305" y="2444233"/>
            <a:ext cx="5951220" cy="259899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r-Cyrl-RS" sz="3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sr-Latn-R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Specifične zagađujuće materije koje meri ZJZ Šabac su</a:t>
            </a:r>
            <a:r>
              <a:rPr lang="sr-Cyrl-R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:</a:t>
            </a:r>
            <a:r>
              <a:rPr lang="sr-Latn-RS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endParaRPr lang="sr-Cyrl-RS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bg1"/>
                </a:solidFill>
                <a:cs typeface="Times New Roman" panose="02020603050405020304" pitchFamily="18" charset="0"/>
              </a:rPr>
              <a:t>NH</a:t>
            </a:r>
            <a:r>
              <a:rPr lang="sr-Latn-RS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3</a:t>
            </a:r>
            <a:r>
              <a:rPr lang="sr-Latn-RS" dirty="0">
                <a:solidFill>
                  <a:schemeClr val="bg1"/>
                </a:solidFill>
                <a:cs typeface="Times New Roman" panose="02020603050405020304" pitchFamily="18" charset="0"/>
              </a:rPr>
              <a:t> - Amonijak</a:t>
            </a:r>
            <a:endParaRPr lang="sr-Cyrl-RS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bg1"/>
                </a:solidFill>
                <a:cs typeface="Times New Roman" panose="02020603050405020304" pitchFamily="18" charset="0"/>
              </a:rPr>
              <a:t>HF - Fluorovodonik</a:t>
            </a:r>
            <a:endParaRPr lang="sr-Cyrl-RS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0603C62D-D8BB-02D8-5B4D-3C8682ED067C}"/>
              </a:ext>
            </a:extLst>
          </p:cNvPr>
          <p:cNvSpPr txBox="1">
            <a:spLocks/>
          </p:cNvSpPr>
          <p:nvPr/>
        </p:nvSpPr>
        <p:spPr>
          <a:xfrm>
            <a:off x="398462" y="5273437"/>
            <a:ext cx="11422063" cy="1057435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000" dirty="0">
                <a:cs typeface="Times New Roman" panose="02020603050405020304" pitchFamily="18" charset="0"/>
              </a:rPr>
              <a:t>Pored merenja kvaliteta vazduha u životnoj sredini koja vrši ZJZ Šabac (IMISIJA)</a:t>
            </a:r>
            <a:r>
              <a:rPr lang="sr-Cyrl-RS" sz="2000" dirty="0">
                <a:cs typeface="Times New Roman" panose="02020603050405020304" pitchFamily="18" charset="0"/>
              </a:rPr>
              <a:t>, </a:t>
            </a:r>
            <a:r>
              <a:rPr lang="sr-Latn-RS" sz="2000" dirty="0">
                <a:cs typeface="Times New Roman" panose="02020603050405020304" pitchFamily="18" charset="0"/>
              </a:rPr>
              <a:t>industrija je u obavezi da vrši periodična i kontinualna merenja EMISIJE zagađujućih materija na mestu emitovanja u vazduh (dimnjak, kotlarnica, postrojenje), u skladu sa propisima i dozvolama nadležnih organa</a:t>
            </a:r>
            <a:r>
              <a:rPr lang="sr-Cyrl-RS" sz="20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" name="Picture 2" descr="I:\ZnakZJZ.jpg">
            <a:extLst>
              <a:ext uri="{FF2B5EF4-FFF2-40B4-BE49-F238E27FC236}">
                <a16:creationId xmlns:a16="http://schemas.microsoft.com/office/drawing/2014/main" xmlns="" id="{EE04087C-776A-E382-81E0-A0A867E31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" y="36462"/>
            <a:ext cx="894491" cy="95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75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:\ZnakZJZ.jpg">
            <a:extLst>
              <a:ext uri="{FF2B5EF4-FFF2-40B4-BE49-F238E27FC236}">
                <a16:creationId xmlns:a16="http://schemas.microsoft.com/office/drawing/2014/main" xmlns="" id="{F2975C3A-96B5-1713-EA90-1CF0D529F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8" y="54365"/>
            <a:ext cx="767157" cy="81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865CFA-806B-1FDF-ADA5-4BEBB6930CFD}"/>
              </a:ext>
            </a:extLst>
          </p:cNvPr>
          <p:cNvSpPr txBox="1"/>
          <p:nvPr/>
        </p:nvSpPr>
        <p:spPr>
          <a:xfrm>
            <a:off x="2514599" y="20496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Planirano unapređenje m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onitoring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na mernom mestu: Čavić</a:t>
            </a:r>
            <a:endParaRPr lang="sr-Cyrl-RS" sz="16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xmlns="" id="{EE2B162B-D121-2FDB-7D13-814C97DF5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134"/>
            <a:ext cx="12192000" cy="60126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EA0588E-117A-E456-F65B-E134B7A248E9}"/>
              </a:ext>
            </a:extLst>
          </p:cNvPr>
          <p:cNvSpPr txBox="1"/>
          <p:nvPr/>
        </p:nvSpPr>
        <p:spPr>
          <a:xfrm>
            <a:off x="1606135" y="4756841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Delovi grada sa dominantnim individualnim ložištima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7" name="Picture 2" descr="I:\ZnakZJZ.jpg">
            <a:extLst>
              <a:ext uri="{FF2B5EF4-FFF2-40B4-BE49-F238E27FC236}">
                <a16:creationId xmlns:a16="http://schemas.microsoft.com/office/drawing/2014/main" xmlns="" id="{7E348CBA-1388-C63A-3E02-D60011574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30" y="3452877"/>
            <a:ext cx="415970" cy="44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3CDC16C-57F7-9FB2-44D6-04CCDDEB987A}"/>
              </a:ext>
            </a:extLst>
          </p:cNvPr>
          <p:cNvSpPr txBox="1"/>
          <p:nvPr/>
        </p:nvSpPr>
        <p:spPr>
          <a:xfrm>
            <a:off x="8118244" y="1283306"/>
            <a:ext cx="1579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u="sng" dirty="0">
                <a:solidFill>
                  <a:schemeClr val="bg1"/>
                </a:solidFill>
              </a:rPr>
              <a:t>Čavić</a:t>
            </a:r>
          </a:p>
          <a:p>
            <a:r>
              <a:rPr lang="sr-Latn-RS" sz="2000" i="1" u="sng" dirty="0">
                <a:solidFill>
                  <a:schemeClr val="bg1"/>
                </a:solidFill>
              </a:rPr>
              <a:t>(ZJZ Šabac):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6B7E82-1B86-1AA9-E1F6-04DFF01D0416}"/>
              </a:ext>
            </a:extLst>
          </p:cNvPr>
          <p:cNvSpPr txBox="1"/>
          <p:nvPr/>
        </p:nvSpPr>
        <p:spPr>
          <a:xfrm>
            <a:off x="8178297" y="2178617"/>
            <a:ext cx="1998523" cy="39636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C00000"/>
                </a:solidFill>
              </a:rPr>
              <a:t>+    PM10, PM2.5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82EB2453-CC26-AB4D-579C-25248CFA6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72" y="2675147"/>
            <a:ext cx="415970" cy="63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rrow: Left 19">
            <a:extLst>
              <a:ext uri="{FF2B5EF4-FFF2-40B4-BE49-F238E27FC236}">
                <a16:creationId xmlns:a16="http://schemas.microsoft.com/office/drawing/2014/main" xmlns="" id="{6893A533-4F54-24F8-B99F-A6E455AAF264}"/>
              </a:ext>
            </a:extLst>
          </p:cNvPr>
          <p:cNvSpPr/>
          <p:nvPr/>
        </p:nvSpPr>
        <p:spPr>
          <a:xfrm>
            <a:off x="10415568" y="965290"/>
            <a:ext cx="1509943" cy="1172887"/>
          </a:xfrm>
          <a:prstGeom prst="leftArrow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76D9A83-4F8F-2CA7-6E6F-E53E7FC0A14C}"/>
              </a:ext>
            </a:extLst>
          </p:cNvPr>
          <p:cNvSpPr txBox="1"/>
          <p:nvPr/>
        </p:nvSpPr>
        <p:spPr>
          <a:xfrm>
            <a:off x="10672111" y="1283306"/>
            <a:ext cx="1809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dirty="0">
                <a:solidFill>
                  <a:srgbClr val="C00000"/>
                </a:solidFill>
              </a:rPr>
              <a:t>Dominantni </a:t>
            </a:r>
          </a:p>
          <a:p>
            <a:r>
              <a:rPr lang="sr-Latn-RS" sz="1600" b="1" dirty="0">
                <a:solidFill>
                  <a:srgbClr val="C00000"/>
                </a:solidFill>
              </a:rPr>
              <a:t>pravac vetra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6E8DD90B-2F76-597E-05B8-90B18EFB1397}"/>
              </a:ext>
            </a:extLst>
          </p:cNvPr>
          <p:cNvSpPr/>
          <p:nvPr/>
        </p:nvSpPr>
        <p:spPr>
          <a:xfrm>
            <a:off x="0" y="3942045"/>
            <a:ext cx="1905000" cy="114917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1BB314F-4D67-4157-BDFD-1011CAB5C77A}"/>
              </a:ext>
            </a:extLst>
          </p:cNvPr>
          <p:cNvSpPr/>
          <p:nvPr/>
        </p:nvSpPr>
        <p:spPr>
          <a:xfrm rot="2233531">
            <a:off x="5448223" y="4024296"/>
            <a:ext cx="4023396" cy="984675"/>
          </a:xfrm>
          <a:custGeom>
            <a:avLst/>
            <a:gdLst>
              <a:gd name="connsiteX0" fmla="*/ 0 w 4023396"/>
              <a:gd name="connsiteY0" fmla="*/ 492338 h 984675"/>
              <a:gd name="connsiteX1" fmla="*/ 2011698 w 4023396"/>
              <a:gd name="connsiteY1" fmla="*/ 0 h 984675"/>
              <a:gd name="connsiteX2" fmla="*/ 4023396 w 4023396"/>
              <a:gd name="connsiteY2" fmla="*/ 492338 h 984675"/>
              <a:gd name="connsiteX3" fmla="*/ 2011698 w 4023396"/>
              <a:gd name="connsiteY3" fmla="*/ 984676 h 984675"/>
              <a:gd name="connsiteX4" fmla="*/ 0 w 4023396"/>
              <a:gd name="connsiteY4" fmla="*/ 492338 h 98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396" h="984675" extrusionOk="0">
                <a:moveTo>
                  <a:pt x="0" y="492338"/>
                </a:moveTo>
                <a:cubicBezTo>
                  <a:pt x="-60557" y="183074"/>
                  <a:pt x="814766" y="32241"/>
                  <a:pt x="2011698" y="0"/>
                </a:cubicBezTo>
                <a:cubicBezTo>
                  <a:pt x="3159677" y="7779"/>
                  <a:pt x="3997307" y="221257"/>
                  <a:pt x="4023396" y="492338"/>
                </a:cubicBezTo>
                <a:cubicBezTo>
                  <a:pt x="3895363" y="889280"/>
                  <a:pt x="3119865" y="1000501"/>
                  <a:pt x="2011698" y="984676"/>
                </a:cubicBezTo>
                <a:cubicBezTo>
                  <a:pt x="877558" y="972032"/>
                  <a:pt x="12803" y="770366"/>
                  <a:pt x="0" y="492338"/>
                </a:cubicBezTo>
                <a:close/>
              </a:path>
            </a:pathLst>
          </a:custGeom>
          <a:noFill/>
          <a:ln w="31750">
            <a:solidFill>
              <a:srgbClr val="FFFF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E16472-D48F-CD57-7323-CB7DF93730C5}"/>
              </a:ext>
            </a:extLst>
          </p:cNvPr>
          <p:cNvSpPr txBox="1"/>
          <p:nvPr/>
        </p:nvSpPr>
        <p:spPr>
          <a:xfrm rot="2532948">
            <a:off x="5988583" y="4331967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</a:rPr>
              <a:t>Industrijska radna zona ISTOK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08969A6-F2C1-6D7C-A835-9068CB18A00A}"/>
              </a:ext>
            </a:extLst>
          </p:cNvPr>
          <p:cNvSpPr txBox="1"/>
          <p:nvPr/>
        </p:nvSpPr>
        <p:spPr>
          <a:xfrm rot="18701097">
            <a:off x="762527" y="2100677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Delovi grada sa dominantnim individualnim ložištima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xmlns="" id="{4F0C2C02-3E38-EBC5-5B62-A3FC20E5EA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7" t="80029" r="19609" b="12050"/>
          <a:stretch/>
        </p:blipFill>
        <p:spPr>
          <a:xfrm>
            <a:off x="583098" y="4419601"/>
            <a:ext cx="438150" cy="4762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77467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:\ZnakZJZ.jpg">
            <a:extLst>
              <a:ext uri="{FF2B5EF4-FFF2-40B4-BE49-F238E27FC236}">
                <a16:creationId xmlns:a16="http://schemas.microsoft.com/office/drawing/2014/main" xmlns="" id="{9A1CE284-2570-3A7D-B0BC-D81713097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" y="36462"/>
            <a:ext cx="894491" cy="95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37998D-63BF-0217-34C8-46409A221830}"/>
              </a:ext>
            </a:extLst>
          </p:cNvPr>
          <p:cNvSpPr txBox="1"/>
          <p:nvPr/>
        </p:nvSpPr>
        <p:spPr>
          <a:xfrm>
            <a:off x="482601" y="6407390"/>
            <a:ext cx="1148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Jovana Cvijića 1, 15000 Šabac</a:t>
            </a:r>
            <a:r>
              <a:rPr 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http://www.zjz.org.rs/monitoring-vazduha/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 I 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kabinet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zjz.org.rs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 I 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015/ 300 550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BC90F596-FAEF-0C6C-9BCF-29CDCAEBAC71}"/>
              </a:ext>
            </a:extLst>
          </p:cNvPr>
          <p:cNvSpPr txBox="1">
            <a:spLocks/>
          </p:cNvSpPr>
          <p:nvPr/>
        </p:nvSpPr>
        <p:spPr>
          <a:xfrm>
            <a:off x="406400" y="851297"/>
            <a:ext cx="11480800" cy="5556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</a:pPr>
            <a:r>
              <a:rPr lang="sr-Latn-RS" b="1" dirty="0">
                <a:cs typeface="Times New Roman" panose="02020603050405020304" pitchFamily="18" charset="0"/>
              </a:rPr>
              <a:t>           Pojašnjenje planiranog unapređenja monitoringa i izveštavanja građana:</a:t>
            </a:r>
          </a:p>
          <a:p>
            <a:pPr marL="742950" marR="0" indent="-285750" algn="l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Latn-RS" sz="2000" dirty="0">
                <a:effectLst/>
                <a:ea typeface="Calibri" panose="020F0502020204030204" pitchFamily="34" charset="0"/>
              </a:rPr>
              <a:t>Sa nove automatske merne stanice na lokaciji Vatrogasni dom podaci će se slivati na centralni računar gde če se </a:t>
            </a:r>
            <a:r>
              <a:rPr lang="sr-Latn-RS" sz="2000" b="1" dirty="0">
                <a:effectLst/>
                <a:ea typeface="Calibri" panose="020F0502020204030204" pitchFamily="34" charset="0"/>
              </a:rPr>
              <a:t>automatski</a:t>
            </a:r>
            <a:r>
              <a:rPr lang="sr-Latn-RS" sz="2000" dirty="0">
                <a:effectLst/>
                <a:ea typeface="Calibri" panose="020F0502020204030204" pitchFamily="34" charset="0"/>
              </a:rPr>
              <a:t> </a:t>
            </a:r>
            <a:r>
              <a:rPr lang="sr-Latn-RS" sz="2000" b="1" dirty="0">
                <a:effectLst/>
                <a:ea typeface="Calibri" panose="020F0502020204030204" pitchFamily="34" charset="0"/>
              </a:rPr>
              <a:t>izračunavati AQI indeks kvaliteta vazduha </a:t>
            </a:r>
            <a:r>
              <a:rPr lang="sr-Latn-RS" sz="2000" dirty="0">
                <a:effectLst/>
                <a:ea typeface="Calibri" panose="020F0502020204030204" pitchFamily="34" charset="0"/>
              </a:rPr>
              <a:t>na satnom nivou, što je potpuno automatizovana radnja.</a:t>
            </a:r>
          </a:p>
          <a:p>
            <a:pPr marL="742950" marR="0" indent="-285750" algn="l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Latn-RS" sz="2000" dirty="0">
                <a:effectLst/>
                <a:ea typeface="Calibri" panose="020F0502020204030204" pitchFamily="34" charset="0"/>
              </a:rPr>
              <a:t>Na aplikaciji  </a:t>
            </a:r>
            <a:r>
              <a:rPr lang="sr-Latn-RS" sz="2000" b="1" dirty="0">
                <a:effectLst/>
                <a:ea typeface="Calibri" panose="020F0502020204030204" pitchFamily="34" charset="0"/>
              </a:rPr>
              <a:t>ŠabacEko</a:t>
            </a:r>
            <a:r>
              <a:rPr lang="sr-Latn-RS" sz="2000" dirty="0">
                <a:effectLst/>
                <a:ea typeface="Calibri" panose="020F0502020204030204" pitchFamily="34" charset="0"/>
              </a:rPr>
              <a:t> će se izveštavati </a:t>
            </a:r>
            <a:r>
              <a:rPr lang="sr-Latn-RS" sz="2000" b="1" dirty="0">
                <a:effectLst/>
                <a:ea typeface="Calibri" panose="020F0502020204030204" pitchFamily="34" charset="0"/>
              </a:rPr>
              <a:t>AQI indeks kvaliteta vazduha </a:t>
            </a:r>
            <a:r>
              <a:rPr lang="sr-Latn-RS" sz="2000" dirty="0">
                <a:effectLst/>
                <a:ea typeface="Calibri" panose="020F0502020204030204" pitchFamily="34" charset="0"/>
              </a:rPr>
              <a:t>računat na </a:t>
            </a:r>
            <a:r>
              <a:rPr lang="sr-Latn-RS" sz="2000" b="1" dirty="0">
                <a:effectLst/>
                <a:ea typeface="Calibri" panose="020F0502020204030204" pitchFamily="34" charset="0"/>
              </a:rPr>
              <a:t>satne vrednosti </a:t>
            </a:r>
            <a:r>
              <a:rPr lang="sr-Latn-RS" sz="2000" dirty="0">
                <a:effectLst/>
                <a:ea typeface="Calibri" panose="020F0502020204030204" pitchFamily="34" charset="0"/>
              </a:rPr>
              <a:t>izmerenih parametara, kao i jednostavne </a:t>
            </a:r>
            <a:r>
              <a:rPr lang="sr-Latn-RS" sz="2000" b="1" dirty="0">
                <a:effectLst/>
                <a:ea typeface="Calibri" panose="020F0502020204030204" pitchFamily="34" charset="0"/>
              </a:rPr>
              <a:t>javno zdravstvene preporuke </a:t>
            </a:r>
            <a:r>
              <a:rPr lang="sr-Latn-RS" sz="2000" dirty="0">
                <a:effectLst/>
                <a:ea typeface="Calibri" panose="020F0502020204030204" pitchFamily="34" charset="0"/>
              </a:rPr>
              <a:t>za ponašanje opšte populacije i posebno osetljivih grupa, koje će sačiniti tim lekara specijalista higijene ZJZ Šabac.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pPr marL="742950" marR="0" indent="-285750" algn="l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Latn-RS" sz="2000" dirty="0">
                <a:effectLst/>
                <a:ea typeface="Calibri" panose="020F0502020204030204" pitchFamily="34" charset="0"/>
              </a:rPr>
              <a:t>Za sve ostale parametre SO2, NO2, Čađ, UTM, PM10, PM2.5, HF i NH3 koji se mere </a:t>
            </a:r>
            <a:r>
              <a:rPr lang="sr-Latn-RS" sz="2000" b="1" dirty="0">
                <a:effectLst/>
                <a:ea typeface="Calibri" panose="020F0502020204030204" pitchFamily="34" charset="0"/>
              </a:rPr>
              <a:t>na postojećim poluautomatskim mernim stanicama</a:t>
            </a:r>
            <a:r>
              <a:rPr lang="sr-Latn-RS" sz="2000" dirty="0">
                <a:effectLst/>
                <a:ea typeface="Calibri" panose="020F0502020204030204" pitchFamily="34" charset="0"/>
              </a:rPr>
              <a:t> u okviru mreže lokalnog i državnog monitoringa, izveštavanje će biti kao i do sada, </a:t>
            </a:r>
            <a:r>
              <a:rPr lang="sr-Latn-RS" sz="2000" b="1" dirty="0">
                <a:effectLst/>
                <a:ea typeface="Calibri" panose="020F0502020204030204" pitchFamily="34" charset="0"/>
              </a:rPr>
              <a:t>na nedeljnom nivou</a:t>
            </a:r>
            <a:r>
              <a:rPr lang="sr-Latn-RS" sz="2000" dirty="0">
                <a:effectLst/>
                <a:ea typeface="Calibri" panose="020F0502020204030204" pitchFamily="34" charset="0"/>
              </a:rPr>
              <a:t>.</a:t>
            </a:r>
          </a:p>
          <a:p>
            <a:pPr marL="742950" marR="0" indent="-285750" algn="l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Latn-RS" sz="2000" dirty="0">
                <a:effectLst/>
                <a:ea typeface="Calibri" panose="020F0502020204030204" pitchFamily="34" charset="0"/>
              </a:rPr>
              <a:t>Izveštavanja </a:t>
            </a:r>
            <a:r>
              <a:rPr lang="sr-Latn-RS" sz="2000" b="1" dirty="0">
                <a:effectLst/>
                <a:ea typeface="Calibri" panose="020F0502020204030204" pitchFamily="34" charset="0"/>
              </a:rPr>
              <a:t>na sekvencijalnom uzorkivaču </a:t>
            </a:r>
            <a:r>
              <a:rPr lang="sr-Latn-RS" sz="2000" dirty="0">
                <a:effectLst/>
                <a:ea typeface="Calibri" panose="020F0502020204030204" pitchFamily="34" charset="0"/>
              </a:rPr>
              <a:t>će biti </a:t>
            </a:r>
            <a:r>
              <a:rPr lang="sr-Latn-RS" sz="2000" b="1" dirty="0">
                <a:effectLst/>
                <a:ea typeface="Calibri" panose="020F0502020204030204" pitchFamily="34" charset="0"/>
              </a:rPr>
              <a:t>na mesečnom nivou </a:t>
            </a:r>
            <a:r>
              <a:rPr lang="sr-Latn-RS" sz="2000" dirty="0">
                <a:effectLst/>
                <a:ea typeface="Calibri" panose="020F0502020204030204" pitchFamily="34" charset="0"/>
              </a:rPr>
              <a:t>kao što je i do sada radio Gradski zavod za javno zdravlje Beograd. </a:t>
            </a:r>
          </a:p>
          <a:p>
            <a:pPr marL="742950" marR="0" indent="-285750" algn="l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Latn-RS" sz="2000" dirty="0">
                <a:effectLst/>
                <a:ea typeface="Calibri" panose="020F0502020204030204" pitchFamily="34" charset="0"/>
              </a:rPr>
              <a:t>Napominjemo da su sve metode kojima ZJZ Šabac vrši ispitivanja na poluautomatskim uređajima akreditovane, dok sve automatske stanice koje su deo državnog monitoringa izbacuju neverifikovane podatke. </a:t>
            </a:r>
          </a:p>
          <a:p>
            <a:pPr marL="742950" marR="0" indent="-285750" algn="l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Latn-RS" sz="2000" b="1" dirty="0">
                <a:effectLst/>
                <a:ea typeface="Calibri" panose="020F0502020204030204" pitchFamily="34" charset="0"/>
              </a:rPr>
              <a:t>Podaci sa nove automatske merne stanice na lokaciji Vatrogasni dom će u prvim mesecima rada takođe biti </a:t>
            </a:r>
            <a:r>
              <a:rPr lang="sr-Latn-RS" sz="2000" b="1" dirty="0" smtClean="0">
                <a:effectLst/>
                <a:ea typeface="Calibri" panose="020F0502020204030204" pitchFamily="34" charset="0"/>
              </a:rPr>
              <a:t>neakreditovaniovani </a:t>
            </a:r>
            <a:r>
              <a:rPr lang="sr-Latn-RS" sz="2000" b="1" dirty="0">
                <a:effectLst/>
                <a:ea typeface="Calibri" panose="020F0502020204030204" pitchFamily="34" charset="0"/>
              </a:rPr>
              <a:t>dok se ne steknu uslovi za akreditaciju ove automatske merne stanice. </a:t>
            </a:r>
            <a:endParaRPr lang="en-US" sz="2000" b="1" dirty="0">
              <a:effectLst/>
              <a:ea typeface="Calibri" panose="020F0502020204030204" pitchFamily="34" charset="0"/>
            </a:endParaRPr>
          </a:p>
          <a:p>
            <a:pPr marL="571500" indent="-5715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sr-Latn-RS" dirty="0"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endParaRPr lang="sr-Latn-R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034AFE-ECA5-6D74-5F07-E0B603B138B3}"/>
              </a:ext>
            </a:extLst>
          </p:cNvPr>
          <p:cNvSpPr txBox="1">
            <a:spLocks/>
          </p:cNvSpPr>
          <p:nvPr/>
        </p:nvSpPr>
        <p:spPr>
          <a:xfrm>
            <a:off x="851216" y="5382950"/>
            <a:ext cx="10916922" cy="693901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2000" b="1" dirty="0" smtClean="0">
                <a:cs typeface="Times New Roman" panose="02020603050405020304" pitchFamily="18" charset="0"/>
              </a:rPr>
              <a:t>                         </a:t>
            </a:r>
            <a:endParaRPr lang="sr-Cyrl-RS" sz="2000" b="1" dirty="0"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D0D9C62-18AB-35EA-D735-A62805897CCA}"/>
              </a:ext>
            </a:extLst>
          </p:cNvPr>
          <p:cNvSpPr txBox="1">
            <a:spLocks/>
          </p:cNvSpPr>
          <p:nvPr/>
        </p:nvSpPr>
        <p:spPr>
          <a:xfrm>
            <a:off x="851216" y="1441835"/>
            <a:ext cx="10916921" cy="1596005"/>
          </a:xfrm>
          <a:prstGeom prst="rect">
            <a:avLst/>
          </a:prstGeom>
          <a:noFill/>
          <a:ln w="41275">
            <a:solidFill>
              <a:schemeClr val="accent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r-Cyrl-RS" sz="2000" b="1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BE9D2D-4B96-D83C-F2E1-B078B7774F35}"/>
              </a:ext>
            </a:extLst>
          </p:cNvPr>
          <p:cNvSpPr txBox="1"/>
          <p:nvPr/>
        </p:nvSpPr>
        <p:spPr>
          <a:xfrm>
            <a:off x="2190751" y="204965"/>
            <a:ext cx="9467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Planirano unapređenje izveštavanja građana o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kvalitet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vazduha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u Šapcu u 2023.godini</a:t>
            </a:r>
            <a:endParaRPr lang="sr-Cyrl-RS" sz="16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2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r-Latn-RS" sz="2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Latn-RS" sz="3600" b="1" dirty="0">
                <a:latin typeface="Calibri" panose="020F0502020204030204" pitchFamily="34" charset="0"/>
                <a:ea typeface="Times New Roman" panose="02020603050405020304" pitchFamily="18" charset="0"/>
              </a:rPr>
              <a:t>TRANSPARENTNOST I DOSTUPNOST PODATAKA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5038"/>
            <a:ext cx="10515600" cy="5432961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sr-Latn-RS" b="1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Uspostavićemo izveštavanje na satnom nivou 24/7:</a:t>
            </a:r>
          </a:p>
          <a:p>
            <a:r>
              <a:rPr lang="sr-Latn-R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putem aplikacije </a:t>
            </a:r>
            <a:r>
              <a:rPr lang="sr-Latn-R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ŠabacEko</a:t>
            </a:r>
            <a:r>
              <a:rPr lang="sr-Latn-R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zahvaljujući novoj savremenoj automatskoj mernoj </a:t>
            </a:r>
            <a:r>
              <a:rPr lang="sr-Latn-RS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stanici</a:t>
            </a:r>
            <a:endParaRPr lang="en-US" b="1" u="sng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RS" b="1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Nastavićemo izveštavanje na nedeljnom nivou, kao i do sada:</a:t>
            </a:r>
          </a:p>
          <a:p>
            <a:r>
              <a:rPr lang="sr-Latn-R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na </a:t>
            </a:r>
            <a:r>
              <a:rPr lang="sr-Latn-RS" sz="2200" dirty="0"/>
              <a:t>Portalu otvorenih podataka Republike Srbije</a:t>
            </a:r>
            <a:endParaRPr lang="sr-Latn-RS" sz="22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sr-Latn-R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na websajtu ZJZ Šabac </a:t>
            </a:r>
            <a:r>
              <a:rPr lang="sr-Latn-RS" sz="2200" dirty="0">
                <a:cs typeface="Arial" panose="020B0604020202020204" pitchFamily="34" charset="0"/>
                <a:hlinkClick r:id="rId2"/>
              </a:rPr>
              <a:t>http://www.zjz.org.rs/monitoring-vazduha/</a:t>
            </a:r>
            <a:r>
              <a:rPr lang="sr-Latn-RS" sz="2200" dirty="0">
                <a:cs typeface="Arial" panose="020B0604020202020204" pitchFamily="34" charset="0"/>
              </a:rPr>
              <a:t> </a:t>
            </a:r>
          </a:p>
          <a:p>
            <a:r>
              <a:rPr lang="sr-Latn-RS" sz="2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putem mobilne aplikacije </a:t>
            </a:r>
            <a:r>
              <a:rPr lang="sr-Latn-R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ZJZ Šabac </a:t>
            </a:r>
            <a:r>
              <a:rPr lang="sr-Latn-RS" sz="2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Čuvar zdravlja</a:t>
            </a:r>
          </a:p>
          <a:p>
            <a:r>
              <a:rPr lang="sr-Latn-R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na društvenim mrežama</a:t>
            </a:r>
            <a:endParaRPr lang="sr-Latn-RS" sz="220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R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Transparentnost i dostupnost podataka</a:t>
            </a:r>
            <a:endParaRPr lang="sr-Latn-RS" b="1" u="sng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200" dirty="0" err="1"/>
              <a:t>transparentnost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dostupnost</a:t>
            </a:r>
            <a:r>
              <a:rPr lang="en-US" sz="2200" dirty="0"/>
              <a:t> </a:t>
            </a:r>
            <a:r>
              <a:rPr lang="en-US" sz="2200" dirty="0" err="1"/>
              <a:t>podataka</a:t>
            </a:r>
            <a:r>
              <a:rPr lang="en-US" sz="2200" dirty="0"/>
              <a:t> </a:t>
            </a:r>
            <a:r>
              <a:rPr lang="en-US" sz="2200" dirty="0" err="1"/>
              <a:t>uz</a:t>
            </a:r>
            <a:r>
              <a:rPr lang="en-US" sz="2200" dirty="0"/>
              <a:t> </a:t>
            </a:r>
            <a:r>
              <a:rPr lang="en-US" sz="2200" dirty="0" err="1"/>
              <a:t>mogućnost</a:t>
            </a:r>
            <a:r>
              <a:rPr lang="en-US" sz="2200" dirty="0"/>
              <a:t> </a:t>
            </a:r>
            <a:r>
              <a:rPr lang="en-US" sz="2200" dirty="0" err="1"/>
              <a:t>preuzimanja</a:t>
            </a:r>
            <a:r>
              <a:rPr lang="en-US" sz="2200" dirty="0"/>
              <a:t> </a:t>
            </a:r>
            <a:r>
              <a:rPr lang="en-US" sz="2200" dirty="0" err="1"/>
              <a:t>svim</a:t>
            </a:r>
            <a:r>
              <a:rPr lang="en-US" sz="2200" dirty="0"/>
              <a:t> </a:t>
            </a:r>
            <a:r>
              <a:rPr lang="en-US" sz="2200" dirty="0" err="1"/>
              <a:t>zainteresovanim</a:t>
            </a:r>
            <a:r>
              <a:rPr lang="en-US" sz="2200" dirty="0"/>
              <a:t> </a:t>
            </a:r>
            <a:r>
              <a:rPr lang="en-US" sz="2200" dirty="0" err="1"/>
              <a:t>stranama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najširoj</a:t>
            </a:r>
            <a:r>
              <a:rPr lang="en-US" sz="2200" dirty="0"/>
              <a:t> </a:t>
            </a:r>
            <a:r>
              <a:rPr lang="en-US" sz="2200" dirty="0" err="1"/>
              <a:t>javnosti</a:t>
            </a:r>
            <a:r>
              <a:rPr lang="en-US" sz="2200" dirty="0"/>
              <a:t>, </a:t>
            </a:r>
            <a:r>
              <a:rPr lang="en-US" sz="2200" dirty="0" err="1"/>
              <a:t>uključujući</a:t>
            </a:r>
            <a:r>
              <a:rPr lang="en-US" sz="2200" dirty="0"/>
              <a:t> </a:t>
            </a:r>
            <a:r>
              <a:rPr lang="en-US" sz="2200" dirty="0" err="1"/>
              <a:t>udruženja</a:t>
            </a:r>
            <a:r>
              <a:rPr lang="en-US" sz="2200" dirty="0"/>
              <a:t> </a:t>
            </a:r>
            <a:r>
              <a:rPr lang="en-US" sz="2200" dirty="0" err="1"/>
              <a:t>građana</a:t>
            </a:r>
            <a:r>
              <a:rPr lang="en-US" sz="2200" dirty="0"/>
              <a:t>. </a:t>
            </a:r>
            <a:r>
              <a:rPr lang="en-US" sz="2200" dirty="0" err="1"/>
              <a:t>Rezultati</a:t>
            </a:r>
            <a:r>
              <a:rPr lang="en-US" sz="2200" dirty="0"/>
              <a:t> </a:t>
            </a:r>
            <a:r>
              <a:rPr lang="en-US" sz="2200" dirty="0" err="1"/>
              <a:t>monitoringa</a:t>
            </a:r>
            <a:r>
              <a:rPr lang="en-US" sz="2200" dirty="0"/>
              <a:t> </a:t>
            </a:r>
            <a:r>
              <a:rPr lang="en-US" sz="2200" dirty="0" err="1"/>
              <a:t>mogu</a:t>
            </a:r>
            <a:r>
              <a:rPr lang="en-US" sz="2200" dirty="0"/>
              <a:t> </a:t>
            </a:r>
            <a:r>
              <a:rPr lang="en-US" sz="2200" dirty="0" err="1"/>
              <a:t>biti</a:t>
            </a:r>
            <a:r>
              <a:rPr lang="en-US" sz="2200" dirty="0"/>
              <a:t> </a:t>
            </a:r>
            <a:r>
              <a:rPr lang="en-US" sz="2200" dirty="0" err="1"/>
              <a:t>dostupni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drugim</a:t>
            </a:r>
            <a:r>
              <a:rPr lang="en-US" sz="2200" dirty="0"/>
              <a:t> </a:t>
            </a:r>
            <a:r>
              <a:rPr lang="en-US" sz="2200" dirty="0" err="1"/>
              <a:t>aplikacijama</a:t>
            </a:r>
            <a:r>
              <a:rPr lang="en-US" sz="2200" dirty="0"/>
              <a:t>, </a:t>
            </a:r>
            <a:r>
              <a:rPr lang="en-US" sz="2200" dirty="0" err="1"/>
              <a:t>sajtovima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portalima</a:t>
            </a:r>
            <a:r>
              <a:rPr lang="en-US" sz="2200" dirty="0"/>
              <a:t>. </a:t>
            </a:r>
            <a:endParaRPr lang="sr-Latn-RS" sz="2200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Picture 2" descr="I:\ZnakZJZ.jpg">
            <a:extLst>
              <a:ext uri="{FF2B5EF4-FFF2-40B4-BE49-F238E27FC236}">
                <a16:creationId xmlns:a16="http://schemas.microsoft.com/office/drawing/2014/main" xmlns="" id="{9A1CE284-2570-3A7D-B0BC-D81713097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" y="36462"/>
            <a:ext cx="894491" cy="95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268" y="4441371"/>
            <a:ext cx="4423731" cy="2416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39D1D1-E81F-6098-7DE3-F12567AF836F}"/>
              </a:ext>
            </a:extLst>
          </p:cNvPr>
          <p:cNvSpPr txBox="1"/>
          <p:nvPr/>
        </p:nvSpPr>
        <p:spPr>
          <a:xfrm>
            <a:off x="2190751" y="204965"/>
            <a:ext cx="9467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Planirano unapređenje izveštavanja građana o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kvalitet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vazduha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u Šapcu u 2023.godini</a:t>
            </a:r>
            <a:endParaRPr lang="sr-Cyrl-RS" sz="16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865CFA-806B-1FDF-ADA5-4BEBB6930CFD}"/>
              </a:ext>
            </a:extLst>
          </p:cNvPr>
          <p:cNvSpPr txBox="1"/>
          <p:nvPr/>
        </p:nvSpPr>
        <p:spPr>
          <a:xfrm>
            <a:off x="2514599" y="20496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Planirano unapređenje m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onitoring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kvaliteta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vazduha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u Šapcu u 2023.godini</a:t>
            </a:r>
            <a:endParaRPr lang="sr-Cyrl-RS" sz="16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Picture 2" descr="I:\ZnakZJZ.jpg">
            <a:extLst>
              <a:ext uri="{FF2B5EF4-FFF2-40B4-BE49-F238E27FC236}">
                <a16:creationId xmlns:a16="http://schemas.microsoft.com/office/drawing/2014/main" xmlns="" id="{9A1CE284-2570-3A7D-B0BC-D81713097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" y="36462"/>
            <a:ext cx="894491" cy="95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D8BA9A98-F713-9E44-AFBA-28CC16084C30}"/>
              </a:ext>
            </a:extLst>
          </p:cNvPr>
          <p:cNvSpPr txBox="1">
            <a:spLocks/>
          </p:cNvSpPr>
          <p:nvPr/>
        </p:nvSpPr>
        <p:spPr>
          <a:xfrm>
            <a:off x="6638227" y="1144269"/>
            <a:ext cx="5210978" cy="3752849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r-Cyrl-RS" sz="2000" b="1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A6AF6E-B43B-475D-DABB-3A2BC3468659}"/>
              </a:ext>
            </a:extLst>
          </p:cNvPr>
          <p:cNvSpPr txBox="1">
            <a:spLocks/>
          </p:cNvSpPr>
          <p:nvPr/>
        </p:nvSpPr>
        <p:spPr>
          <a:xfrm>
            <a:off x="6734175" y="1278252"/>
            <a:ext cx="5142865" cy="3752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Latn-RS" sz="6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Planirani rokovi:</a:t>
            </a:r>
          </a:p>
          <a:p>
            <a:pPr algn="just"/>
            <a:endParaRPr lang="sr-Latn-RS" sz="12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sr-Latn-RS" sz="6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Rok za isporuku automatske merne stanice:</a:t>
            </a:r>
          </a:p>
          <a:p>
            <a:pPr algn="just"/>
            <a:r>
              <a:rPr lang="sr-Latn-RS" sz="6200" b="1" dirty="0">
                <a:solidFill>
                  <a:schemeClr val="bg1"/>
                </a:solidFill>
                <a:highlight>
                  <a:srgbClr val="808080"/>
                </a:highlight>
                <a:cs typeface="Times New Roman" panose="02020603050405020304" pitchFamily="18" charset="0"/>
              </a:rPr>
              <a:t>Maj</a:t>
            </a:r>
            <a:r>
              <a:rPr lang="en-US" sz="6200" b="1" dirty="0">
                <a:solidFill>
                  <a:schemeClr val="bg1"/>
                </a:solidFill>
                <a:highlight>
                  <a:srgbClr val="808080"/>
                </a:highlight>
                <a:cs typeface="Times New Roman" panose="02020603050405020304" pitchFamily="18" charset="0"/>
              </a:rPr>
              <a:t>/Jun</a:t>
            </a:r>
            <a:r>
              <a:rPr lang="sr-Latn-RS" sz="6200" b="1" dirty="0">
                <a:solidFill>
                  <a:schemeClr val="bg1"/>
                </a:solidFill>
                <a:highlight>
                  <a:srgbClr val="808080"/>
                </a:highlight>
                <a:cs typeface="Times New Roman" panose="02020603050405020304" pitchFamily="18" charset="0"/>
              </a:rPr>
              <a:t> 2023.</a:t>
            </a:r>
          </a:p>
          <a:p>
            <a:pPr algn="just"/>
            <a:endParaRPr lang="sr-Latn-RS" sz="62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sr-Latn-RS" sz="6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Početak rada automatske merne stanice:</a:t>
            </a:r>
          </a:p>
          <a:p>
            <a:pPr algn="just"/>
            <a:r>
              <a:rPr lang="sr-Latn-RS" sz="6200" b="1" dirty="0">
                <a:solidFill>
                  <a:schemeClr val="bg1"/>
                </a:solidFill>
                <a:highlight>
                  <a:srgbClr val="808080"/>
                </a:highlight>
                <a:cs typeface="Times New Roman" panose="02020603050405020304" pitchFamily="18" charset="0"/>
              </a:rPr>
              <a:t>Jun/Jul 2023.</a:t>
            </a:r>
          </a:p>
          <a:p>
            <a:pPr algn="just"/>
            <a:endParaRPr lang="sr-Latn-RS" sz="6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sr-Latn-RS" sz="6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Početak rada </a:t>
            </a:r>
            <a:r>
              <a:rPr lang="sr-Latn-RS" sz="620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aplikacije </a:t>
            </a:r>
            <a:r>
              <a:rPr lang="sr-Latn-RS" sz="620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ŠabacEko:</a:t>
            </a:r>
            <a:endParaRPr lang="sr-Latn-RS" sz="62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sr-Latn-RS" sz="6200" b="1" dirty="0">
                <a:solidFill>
                  <a:schemeClr val="bg1"/>
                </a:solidFill>
                <a:highlight>
                  <a:srgbClr val="808080"/>
                </a:highlight>
                <a:cs typeface="Times New Roman" panose="02020603050405020304" pitchFamily="18" charset="0"/>
              </a:rPr>
              <a:t>Jul</a:t>
            </a:r>
            <a:r>
              <a:rPr lang="en-US" sz="6200" b="1" dirty="0">
                <a:solidFill>
                  <a:schemeClr val="bg1"/>
                </a:solidFill>
                <a:highlight>
                  <a:srgbClr val="808080"/>
                </a:highlight>
                <a:cs typeface="Times New Roman" panose="02020603050405020304" pitchFamily="18" charset="0"/>
              </a:rPr>
              <a:t>/</a:t>
            </a:r>
            <a:r>
              <a:rPr lang="en-US" sz="6200" b="1" dirty="0" err="1">
                <a:solidFill>
                  <a:schemeClr val="bg1"/>
                </a:solidFill>
                <a:highlight>
                  <a:srgbClr val="808080"/>
                </a:highlight>
                <a:cs typeface="Times New Roman" panose="02020603050405020304" pitchFamily="18" charset="0"/>
              </a:rPr>
              <a:t>Avgust</a:t>
            </a:r>
            <a:r>
              <a:rPr lang="en-US" sz="6200" b="1" dirty="0">
                <a:solidFill>
                  <a:schemeClr val="bg1"/>
                </a:solidFill>
                <a:highlight>
                  <a:srgbClr val="808080"/>
                </a:highlight>
                <a:cs typeface="Times New Roman" panose="02020603050405020304" pitchFamily="18" charset="0"/>
              </a:rPr>
              <a:t> </a:t>
            </a:r>
            <a:r>
              <a:rPr lang="sr-Latn-RS" sz="6200" b="1" dirty="0">
                <a:solidFill>
                  <a:schemeClr val="bg1"/>
                </a:solidFill>
                <a:highlight>
                  <a:srgbClr val="808080"/>
                </a:highlight>
                <a:cs typeface="Times New Roman" panose="02020603050405020304" pitchFamily="18" charset="0"/>
              </a:rPr>
              <a:t>2023.</a:t>
            </a:r>
          </a:p>
          <a:p>
            <a:pPr algn="just"/>
            <a:endParaRPr lang="sr-Latn-R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DFB075-E915-E68F-AAD6-AC0707F552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72" r="9438"/>
          <a:stretch/>
        </p:blipFill>
        <p:spPr>
          <a:xfrm>
            <a:off x="119137" y="1144269"/>
            <a:ext cx="6314564" cy="37528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6EB18F-7DBF-96C7-7C13-867A1BA57342}"/>
              </a:ext>
            </a:extLst>
          </p:cNvPr>
          <p:cNvSpPr txBox="1"/>
          <p:nvPr/>
        </p:nvSpPr>
        <p:spPr>
          <a:xfrm>
            <a:off x="697077" y="4922787"/>
            <a:ext cx="4625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i="1" dirty="0">
                <a:latin typeface="Arial" panose="020B0604020202020204" pitchFamily="34" charset="0"/>
                <a:cs typeface="Arial" panose="020B0604020202020204" pitchFamily="34" charset="0"/>
              </a:rPr>
              <a:t>Izgled fiksne automatske merne stanice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37998D-63BF-0217-34C8-46409A221830}"/>
              </a:ext>
            </a:extLst>
          </p:cNvPr>
          <p:cNvSpPr txBox="1"/>
          <p:nvPr/>
        </p:nvSpPr>
        <p:spPr>
          <a:xfrm>
            <a:off x="482601" y="6407390"/>
            <a:ext cx="1148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Jovana Cvijića 1, 15000 Šabac</a:t>
            </a:r>
            <a:r>
              <a:rPr 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http://www.zjz.org.rs/monitoring-vazduha/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 I 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kabinet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@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zjz.org.rs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 I 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015/ 300 550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672691-D978-9588-AD65-0CE587A94E03}"/>
              </a:ext>
            </a:extLst>
          </p:cNvPr>
          <p:cNvSpPr txBox="1"/>
          <p:nvPr/>
        </p:nvSpPr>
        <p:spPr>
          <a:xfrm>
            <a:off x="619760" y="5518785"/>
            <a:ext cx="1148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Nova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oprema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unapre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enje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 monitoringa kvaliteta vazduha u gradu biće obezbeđena iz donacije šabačke kompanije Elixir Group, a troškovi rada i održavanja opreme će se finansirati od strane lokalne samouprave.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60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865CFA-806B-1FDF-ADA5-4BEBB6930CFD}"/>
              </a:ext>
            </a:extLst>
          </p:cNvPr>
          <p:cNvSpPr txBox="1"/>
          <p:nvPr/>
        </p:nvSpPr>
        <p:spPr>
          <a:xfrm>
            <a:off x="2800350" y="468891"/>
            <a:ext cx="6429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>
                <a:solidFill>
                  <a:schemeClr val="accent1">
                    <a:lumMod val="75000"/>
                  </a:schemeClr>
                </a:solidFill>
              </a:rPr>
              <a:t>ZAKLJUČAK</a:t>
            </a:r>
            <a:endParaRPr lang="sr-Cyrl-RS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Picture 2" descr="I:\ZnakZJZ.jpg">
            <a:extLst>
              <a:ext uri="{FF2B5EF4-FFF2-40B4-BE49-F238E27FC236}">
                <a16:creationId xmlns:a16="http://schemas.microsoft.com/office/drawing/2014/main" xmlns="" id="{9A1CE284-2570-3A7D-B0BC-D81713097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" y="36462"/>
            <a:ext cx="894491" cy="95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37998D-63BF-0217-34C8-46409A221830}"/>
              </a:ext>
            </a:extLst>
          </p:cNvPr>
          <p:cNvSpPr txBox="1"/>
          <p:nvPr/>
        </p:nvSpPr>
        <p:spPr>
          <a:xfrm>
            <a:off x="482601" y="6407390"/>
            <a:ext cx="1148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Jovana Cvijića 1, 15000 Šabac</a:t>
            </a:r>
            <a:r>
              <a:rPr 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http://www.zjz.org.rs/monitoring-vazduha/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 I 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kabinet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zjz.org.rs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 I 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015/ 300 550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BC90F596-FAEF-0C6C-9BCF-29CDCAEBAC71}"/>
              </a:ext>
            </a:extLst>
          </p:cNvPr>
          <p:cNvSpPr txBox="1">
            <a:spLocks/>
          </p:cNvSpPr>
          <p:nvPr/>
        </p:nvSpPr>
        <p:spPr>
          <a:xfrm>
            <a:off x="946484" y="1330960"/>
            <a:ext cx="10612118" cy="4038327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r-Latn-RS" b="1" dirty="0">
              <a:cs typeface="Times New Roman" panose="02020603050405020304" pitchFamily="18" charset="0"/>
            </a:endParaRPr>
          </a:p>
          <a:p>
            <a:pPr algn="just"/>
            <a:r>
              <a:rPr lang="sr-Latn-RS" b="1" dirty="0">
                <a:cs typeface="Times New Roman" panose="02020603050405020304" pitchFamily="18" charset="0"/>
              </a:rPr>
              <a:t>Pored unapređenj</a:t>
            </a:r>
            <a:r>
              <a:rPr lang="en-US" b="1" dirty="0">
                <a:cs typeface="Times New Roman" panose="02020603050405020304" pitchFamily="18" charset="0"/>
              </a:rPr>
              <a:t>a</a:t>
            </a:r>
            <a:r>
              <a:rPr lang="sr-Latn-RS" b="1" dirty="0">
                <a:cs typeface="Times New Roman" panose="02020603050405020304" pitchFamily="18" charset="0"/>
              </a:rPr>
              <a:t> monitoringa i izveštavanja građana o kvalitetu vazduha, neophodno je sprovoditi aktivnosti u cilju poboljšanja kvaliteta vazduha, što podrazumeva:</a:t>
            </a:r>
          </a:p>
          <a:p>
            <a:pPr marL="571500" indent="-5715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sr-Latn-RS" dirty="0">
                <a:cs typeface="Times New Roman" panose="02020603050405020304" pitchFamily="18" charset="0"/>
              </a:rPr>
              <a:t>Efikasnu kontrolu od strane organa uprave na lokalnom i nacionalnom nivou.</a:t>
            </a:r>
          </a:p>
          <a:p>
            <a:pPr marL="571500" indent="-5715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sr-Latn-RS" dirty="0">
                <a:cs typeface="Times New Roman" panose="02020603050405020304" pitchFamily="18" charset="0"/>
              </a:rPr>
              <a:t>Uključivanje zainteresovanih strana koje predstavljaju sektor industrije, javnih komunalnih usluga, grejanja, energetske efikasnosti, zelenog razvoja, saobraćaja, pojedinačnih domaćinstava i poštovanje ograničenja koja se tiču emisije zagađujućih materija.</a:t>
            </a:r>
          </a:p>
          <a:p>
            <a:pPr marL="571500" indent="-5715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sr-Latn-RS" dirty="0">
                <a:cs typeface="Times New Roman" panose="02020603050405020304" pitchFamily="18" charset="0"/>
              </a:rPr>
              <a:t>Pristup čistoj energiji za grejanje u domaćinstvima po pristupačnoj ceni.</a:t>
            </a:r>
          </a:p>
          <a:p>
            <a:pPr marL="571500" indent="-5715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sr-Latn-RS" dirty="0">
                <a:cs typeface="Times New Roman" panose="02020603050405020304" pitchFamily="18" charset="0"/>
              </a:rPr>
              <a:t>Korišćenje najboljih dostupnih </a:t>
            </a:r>
            <a:r>
              <a:rPr lang="sr-Latn-RS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tehnologija u industrijskim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postrojenjima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sr-Latn-RS" dirty="0">
                <a:cs typeface="Times New Roman" panose="02020603050405020304" pitchFamily="18" charset="0"/>
              </a:rPr>
              <a:t>kako bi se emisije zagađujućih materija svele na najmanju moguću meru.</a:t>
            </a:r>
          </a:p>
          <a:p>
            <a:endParaRPr lang="sr-Latn-R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08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865CFA-806B-1FDF-ADA5-4BEBB6930CFD}"/>
              </a:ext>
            </a:extLst>
          </p:cNvPr>
          <p:cNvSpPr txBox="1"/>
          <p:nvPr/>
        </p:nvSpPr>
        <p:spPr>
          <a:xfrm>
            <a:off x="2514599" y="20496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Planirano unapređenje m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onitoring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kvaliteta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vazduha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u Šapcu u 2023.godini</a:t>
            </a:r>
            <a:endParaRPr lang="sr-Cyrl-RS" sz="16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A975E292-4BE1-4DA3-C3D2-07EB7882D8BD}"/>
              </a:ext>
            </a:extLst>
          </p:cNvPr>
          <p:cNvSpPr txBox="1">
            <a:spLocks/>
          </p:cNvSpPr>
          <p:nvPr/>
        </p:nvSpPr>
        <p:spPr>
          <a:xfrm>
            <a:off x="495301" y="1215439"/>
            <a:ext cx="11201398" cy="4931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 sz="2000" b="1" dirty="0">
              <a:cs typeface="Times New Roman" panose="02020603050405020304" pitchFamily="18" charset="0"/>
            </a:endParaRPr>
          </a:p>
          <a:p>
            <a:endParaRPr lang="sr-Latn-RS" sz="2000" b="1" dirty="0">
              <a:cs typeface="Times New Roman" panose="02020603050405020304" pitchFamily="18" charset="0"/>
            </a:endParaRPr>
          </a:p>
          <a:p>
            <a:endParaRPr lang="sr-Latn-RS" sz="2000" b="1" dirty="0">
              <a:cs typeface="Times New Roman" panose="02020603050405020304" pitchFamily="18" charset="0"/>
            </a:endParaRPr>
          </a:p>
          <a:p>
            <a:pPr algn="just"/>
            <a:endParaRPr lang="sr-Latn-RS" sz="2000" b="1" dirty="0"/>
          </a:p>
          <a:p>
            <a:pPr algn="just"/>
            <a:endParaRPr lang="sr-Latn-RS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06426B-91F4-8A59-521F-DCAC378081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16718" r="12366" b="14326"/>
          <a:stretch/>
        </p:blipFill>
        <p:spPr>
          <a:xfrm>
            <a:off x="254000" y="0"/>
            <a:ext cx="2019301" cy="810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21BDAB8-2209-D70A-0C59-0A49D99F1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0"/>
            <a:ext cx="2143125" cy="2143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B89E0F-3590-4FF8-881F-6AC5CA6E6829}"/>
              </a:ext>
            </a:extLst>
          </p:cNvPr>
          <p:cNvSpPr txBox="1"/>
          <p:nvPr/>
        </p:nvSpPr>
        <p:spPr>
          <a:xfrm>
            <a:off x="482601" y="6407390"/>
            <a:ext cx="1148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Jovana Cvijića 1, 15000 Šabac</a:t>
            </a:r>
            <a:r>
              <a:rPr 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http://www.zjz.org.rs/monitoring-vazduha/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 I 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kabinet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@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zjz.org.rs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 I 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015/ 300 550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3516BBA8-427E-DD37-8897-035BD6CD6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37" y="1113877"/>
            <a:ext cx="6721325" cy="463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63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865CFA-806B-1FDF-ADA5-4BEBB6930CFD}"/>
              </a:ext>
            </a:extLst>
          </p:cNvPr>
          <p:cNvSpPr txBox="1"/>
          <p:nvPr/>
        </p:nvSpPr>
        <p:spPr>
          <a:xfrm>
            <a:off x="2514599" y="20496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Monitoring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kvaliteta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vazduha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u Šapcu – uvodne  informacije</a:t>
            </a:r>
            <a:endParaRPr lang="sr-Cyrl-RS" sz="16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623A6987-EC2C-18A4-73A5-3C2991FD9692}"/>
              </a:ext>
            </a:extLst>
          </p:cNvPr>
          <p:cNvSpPr txBox="1">
            <a:spLocks/>
          </p:cNvSpPr>
          <p:nvPr/>
        </p:nvSpPr>
        <p:spPr>
          <a:xfrm>
            <a:off x="503237" y="1145448"/>
            <a:ext cx="11347451" cy="105743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800" b="1" dirty="0">
                <a:cs typeface="Times New Roman" panose="02020603050405020304" pitchFamily="18" charset="0"/>
              </a:rPr>
              <a:t>Monitoring kvaliteta vazduha u Šapcu se trenutno sprovodi na ukupno </a:t>
            </a:r>
            <a:r>
              <a:rPr lang="sr-Latn-RS" sz="2800" b="1" dirty="0">
                <a:cs typeface="Times New Roman" panose="02020603050405020304" pitchFamily="18" charset="0"/>
              </a:rPr>
              <a:t>7</a:t>
            </a:r>
            <a:r>
              <a:rPr lang="sr-Cyrl-RS" sz="1800" b="1" dirty="0">
                <a:cs typeface="Times New Roman" panose="02020603050405020304" pitchFamily="18" charset="0"/>
              </a:rPr>
              <a:t> </a:t>
            </a:r>
            <a:r>
              <a:rPr lang="en-US" sz="1800" b="1" dirty="0">
                <a:cs typeface="Times New Roman" panose="02020603050405020304" pitchFamily="18" charset="0"/>
              </a:rPr>
              <a:t> </a:t>
            </a:r>
            <a:r>
              <a:rPr lang="sr-Latn-RS" sz="1800" b="1" dirty="0">
                <a:cs typeface="Times New Roman" panose="02020603050405020304" pitchFamily="18" charset="0"/>
              </a:rPr>
              <a:t>mernih stanica na području grada</a:t>
            </a:r>
            <a:r>
              <a:rPr lang="sr-Cyrl-RS" sz="1800" dirty="0">
                <a:cs typeface="Times New Roman" panose="02020603050405020304" pitchFamily="18" charset="0"/>
              </a:rPr>
              <a:t>, </a:t>
            </a:r>
            <a:r>
              <a:rPr lang="sr-Latn-RS" sz="1800" dirty="0">
                <a:cs typeface="Times New Roman" panose="02020603050405020304" pitchFamily="18" charset="0"/>
              </a:rPr>
              <a:t>                      u okviru mreže lokalnog i državnog monitoringa. </a:t>
            </a:r>
            <a:r>
              <a:rPr lang="sr-Cyrl-RS" sz="18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569EFE5C-FE56-B58C-D357-391E8EC06849}"/>
              </a:ext>
            </a:extLst>
          </p:cNvPr>
          <p:cNvSpPr txBox="1">
            <a:spLocks/>
          </p:cNvSpPr>
          <p:nvPr/>
        </p:nvSpPr>
        <p:spPr>
          <a:xfrm>
            <a:off x="5857875" y="2356220"/>
            <a:ext cx="5992813" cy="29879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r-Cyrl-RS" sz="1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r-Latn-R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Državnu mrežu monitoringa čini </a:t>
            </a:r>
            <a:r>
              <a:rPr lang="sr-Latn-R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2</a:t>
            </a:r>
            <a:r>
              <a:rPr lang="sr-Cyrl-R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sr-Latn-R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merne stanice:</a:t>
            </a:r>
            <a:r>
              <a:rPr lang="sr-Cyrl-R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endParaRPr lang="sr-Latn-RS" sz="1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3429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r-Latn-R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Vatrogasni dom </a:t>
            </a:r>
            <a:r>
              <a:rPr lang="sr-Cyrl-R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– </a:t>
            </a:r>
            <a:r>
              <a:rPr lang="sr-Latn-R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merenja vrši Zavod za javno zdravlje Šabac a finansira Ministarstvo zaštite životne sredine RS (*za sve parametre koji se mere, osim za HF)</a:t>
            </a:r>
            <a:endParaRPr lang="sr-Cyrl-RS" sz="18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r-Latn-R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Šabačka bolnica </a:t>
            </a:r>
            <a:r>
              <a:rPr lang="sr-Cyrl-R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– </a:t>
            </a:r>
            <a:r>
              <a:rPr lang="sr-Latn-R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fiksna automatska merna stanica koja meri satne vrednosti za</a:t>
            </a:r>
            <a:r>
              <a:rPr lang="sr-Cyrl-R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sr-Latn-R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SO2, NO2 i CO poverena Agenciji za zaštitu životne sredine</a:t>
            </a:r>
          </a:p>
          <a:p>
            <a:pPr algn="l">
              <a:spcBef>
                <a:spcPts val="0"/>
              </a:spcBef>
            </a:pPr>
            <a:endParaRPr lang="sr-Cyrl-RS" sz="18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Latn-RS" sz="18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sr-Latn-RS" sz="18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sr-Latn-RS" sz="18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sr-Latn-RS" sz="18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sr-Latn-RS" sz="1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I:\ZnakZJZ.jpg">
            <a:extLst>
              <a:ext uri="{FF2B5EF4-FFF2-40B4-BE49-F238E27FC236}">
                <a16:creationId xmlns:a16="http://schemas.microsoft.com/office/drawing/2014/main" xmlns="" id="{5A359F8B-AFB0-00B9-0DB1-E315EE027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" y="36462"/>
            <a:ext cx="894491" cy="95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027FA9CB-0F45-CDCA-8626-50E6A6AA28F5}"/>
              </a:ext>
            </a:extLst>
          </p:cNvPr>
          <p:cNvSpPr txBox="1">
            <a:spLocks/>
          </p:cNvSpPr>
          <p:nvPr/>
        </p:nvSpPr>
        <p:spPr>
          <a:xfrm>
            <a:off x="499238" y="2359084"/>
            <a:ext cx="5358636" cy="3960436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t" anchorCtr="1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2400"/>
              </a:spcBef>
              <a:buFont typeface="Wingdings" panose="05000000000000000000" pitchFamily="2" charset="2"/>
              <a:buChar char="ü"/>
            </a:pPr>
            <a:endParaRPr lang="sr-Latn-RS" sz="1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r-Latn-R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Lokalnu mrežu monitoringa čini </a:t>
            </a:r>
            <a:r>
              <a:rPr lang="sr-Latn-R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5</a:t>
            </a:r>
            <a:r>
              <a:rPr lang="sr-Cyrl-R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sr-Latn-R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mernih stanica</a:t>
            </a:r>
            <a:r>
              <a:rPr lang="sr-Cyrl-R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: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r-Latn-R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Autobuska stanica, Benska Bara, Kasarna, Zavod za javno zdravlje Šabac </a:t>
            </a:r>
            <a:r>
              <a:rPr lang="sr-Cyrl-R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– </a:t>
            </a:r>
            <a:r>
              <a:rPr lang="sr-Latn-R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merenja vrši Zavod za javno zdravlje Šabac, a finansira lokalna samouprava</a:t>
            </a:r>
            <a:endParaRPr lang="sr-Cyrl-RS" sz="18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r-Latn-RS" sz="1800" b="1" dirty="0">
                <a:solidFill>
                  <a:schemeClr val="bg1"/>
                </a:solidFill>
                <a:cs typeface="Times New Roman" panose="02020603050405020304" pitchFamily="18" charset="0"/>
              </a:rPr>
              <a:t>Gerontološki centar </a:t>
            </a:r>
            <a:r>
              <a:rPr lang="sr-Cyrl-R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– </a:t>
            </a:r>
            <a:r>
              <a:rPr lang="sr-Latn-R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merenja od </a:t>
            </a:r>
            <a:r>
              <a:rPr lang="sr-Cyrl-R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2020. </a:t>
            </a:r>
            <a:r>
              <a:rPr lang="sr-Latn-RS" sz="1800" dirty="0">
                <a:solidFill>
                  <a:schemeClr val="bg1"/>
                </a:solidFill>
                <a:cs typeface="Times New Roman" panose="02020603050405020304" pitchFamily="18" charset="0"/>
              </a:rPr>
              <a:t>godine vrši Gradski zavod za javno zdravlje Beograd a finansira lokalna samouprava</a:t>
            </a:r>
            <a:endParaRPr lang="sr-Cyrl-RS" sz="18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8001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sr-Latn-RS" sz="18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lvl="1" algn="l">
              <a:spcBef>
                <a:spcPts val="1200"/>
              </a:spcBef>
            </a:pPr>
            <a:endParaRPr lang="sr-Latn-RS" sz="1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417F1DA2-90B2-3536-B96A-E50AEE1C1A55}"/>
              </a:ext>
            </a:extLst>
          </p:cNvPr>
          <p:cNvSpPr txBox="1">
            <a:spLocks/>
          </p:cNvSpPr>
          <p:nvPr/>
        </p:nvSpPr>
        <p:spPr>
          <a:xfrm>
            <a:off x="5857874" y="4815007"/>
            <a:ext cx="5992813" cy="1504513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r-Cyrl-RS" sz="1200" b="1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r-Latn-RS" sz="18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Merno mesto Vatrogasni dom</a:t>
            </a:r>
            <a:r>
              <a:rPr lang="sr-Latn-RS" sz="1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je određeno od strane nadležnog Ministarstva</a:t>
            </a:r>
            <a:r>
              <a:rPr lang="sr-Cyrl-RS" sz="1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sr-Latn-RS" sz="18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kao deo državne mreže monitoringa.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sr-Latn-RS" sz="14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sr-Latn-RS" sz="1400" i="1" dirty="0">
                <a:cs typeface="Times New Roman" panose="02020603050405020304" pitchFamily="18" charset="0"/>
              </a:rPr>
              <a:t>*      Merenje HF-a  na mernoj stanici Vatrogasni dom vrši ZJZ Šabac a </a:t>
            </a:r>
          </a:p>
          <a:p>
            <a:pPr algn="l">
              <a:spcBef>
                <a:spcPts val="0"/>
              </a:spcBef>
            </a:pPr>
            <a:r>
              <a:rPr lang="sr-Latn-RS" sz="1400" i="1" dirty="0">
                <a:cs typeface="Times New Roman" panose="02020603050405020304" pitchFamily="18" charset="0"/>
              </a:rPr>
              <a:t>        finansira Elixir Zorka kao naručilac (od 2017.godine )</a:t>
            </a:r>
            <a:endParaRPr lang="sr-Latn-RS" sz="1400" dirty="0">
              <a:cs typeface="Times New Roman" panose="02020603050405020304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sr-Latn-RS" sz="18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sr-Latn-RS" sz="1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1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865CFA-806B-1FDF-ADA5-4BEBB6930CFD}"/>
              </a:ext>
            </a:extLst>
          </p:cNvPr>
          <p:cNvSpPr txBox="1"/>
          <p:nvPr/>
        </p:nvSpPr>
        <p:spPr>
          <a:xfrm>
            <a:off x="2514599" y="20496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Monitoring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kvaliteta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vazduha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u Šapcu – uvodne  informacije</a:t>
            </a:r>
            <a:endParaRPr lang="sr-Cyrl-RS" sz="16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623A6987-EC2C-18A4-73A5-3C2991FD9692}"/>
              </a:ext>
            </a:extLst>
          </p:cNvPr>
          <p:cNvSpPr txBox="1">
            <a:spLocks/>
          </p:cNvSpPr>
          <p:nvPr/>
        </p:nvSpPr>
        <p:spPr>
          <a:xfrm>
            <a:off x="6395084" y="1345269"/>
            <a:ext cx="5521961" cy="3595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sr-Latn-RS" sz="2000" b="1" dirty="0">
                <a:cs typeface="Times New Roman" panose="02020603050405020304" pitchFamily="18" charset="0"/>
              </a:rPr>
              <a:t>Kriterijumi za izbor mernih mesta su:    </a:t>
            </a:r>
          </a:p>
          <a:p>
            <a:pPr algn="l"/>
            <a:r>
              <a:rPr lang="sr-Latn-RS" sz="2000" b="1" dirty="0">
                <a:cs typeface="Times New Roman" panose="02020603050405020304" pitchFamily="18" charset="0"/>
              </a:rPr>
              <a:t>      - </a:t>
            </a:r>
            <a:r>
              <a:rPr lang="sr-Latn-RS" sz="2000" dirty="0">
                <a:cs typeface="Times New Roman" panose="02020603050405020304" pitchFamily="18" charset="0"/>
              </a:rPr>
              <a:t>naseljenost</a:t>
            </a:r>
          </a:p>
          <a:p>
            <a:pPr algn="l"/>
            <a:r>
              <a:rPr lang="sr-Latn-RS" sz="2000" dirty="0">
                <a:cs typeface="Times New Roman" panose="02020603050405020304" pitchFamily="18" charset="0"/>
              </a:rPr>
              <a:t>      - orjentisanost ka industrijskoj zoni</a:t>
            </a:r>
          </a:p>
          <a:p>
            <a:pPr algn="l"/>
            <a:r>
              <a:rPr lang="sr-Latn-RS" sz="2000" dirty="0">
                <a:cs typeface="Times New Roman" panose="02020603050405020304" pitchFamily="18" charset="0"/>
              </a:rPr>
              <a:t>      - vlasništvo lokacije </a:t>
            </a:r>
            <a:r>
              <a:rPr lang="sr-Cyrl-RS" sz="2000" dirty="0">
                <a:cs typeface="Times New Roman" panose="02020603050405020304" pitchFamily="18" charset="0"/>
              </a:rPr>
              <a:t>(</a:t>
            </a:r>
            <a:r>
              <a:rPr lang="sr-Latn-RS" sz="2000" dirty="0">
                <a:cs typeface="Times New Roman" panose="02020603050405020304" pitchFamily="18" charset="0"/>
              </a:rPr>
              <a:t>javna svojina)</a:t>
            </a:r>
          </a:p>
          <a:p>
            <a:pPr algn="l"/>
            <a:r>
              <a:rPr lang="sr-Latn-RS" sz="2000" dirty="0">
                <a:cs typeface="Times New Roman" panose="02020603050405020304" pitchFamily="18" charset="0"/>
              </a:rPr>
              <a:t>      - obezbeđenost lokacije</a:t>
            </a:r>
          </a:p>
          <a:p>
            <a:pPr algn="l"/>
            <a:r>
              <a:rPr lang="sr-Latn-RS" sz="2000" dirty="0">
                <a:cs typeface="Times New Roman" panose="02020603050405020304" pitchFamily="18" charset="0"/>
              </a:rPr>
              <a:t>      - tehnički zahtevi same opreme</a:t>
            </a:r>
          </a:p>
          <a:p>
            <a:pPr algn="l"/>
            <a:r>
              <a:rPr lang="sr-Latn-RS" sz="2000" dirty="0">
                <a:cs typeface="Times New Roman" panose="02020603050405020304" pitchFamily="18" charset="0"/>
              </a:rPr>
              <a:t>      - drugi parametri predvidjeni „Uredbom o  </a:t>
            </a:r>
          </a:p>
          <a:p>
            <a:pPr algn="l">
              <a:spcBef>
                <a:spcPts val="0"/>
              </a:spcBef>
            </a:pPr>
            <a:r>
              <a:rPr lang="sr-Latn-RS" sz="2000" dirty="0">
                <a:cs typeface="Times New Roman" panose="02020603050405020304" pitchFamily="18" charset="0"/>
              </a:rPr>
              <a:t>        uslovima za monitoring i zahtevima kvaliteta  </a:t>
            </a:r>
          </a:p>
          <a:p>
            <a:pPr algn="l">
              <a:spcBef>
                <a:spcPts val="0"/>
              </a:spcBef>
            </a:pPr>
            <a:r>
              <a:rPr lang="sr-Latn-RS" sz="2000" dirty="0">
                <a:cs typeface="Times New Roman" panose="02020603050405020304" pitchFamily="18" charset="0"/>
              </a:rPr>
              <a:t>        vazduha“</a:t>
            </a:r>
          </a:p>
          <a:p>
            <a:pPr algn="l"/>
            <a:endParaRPr lang="sr-Cyrl-RS" dirty="0">
              <a:cs typeface="Times New Roman" panose="02020603050405020304" pitchFamily="18" charset="0"/>
            </a:endParaRPr>
          </a:p>
          <a:p>
            <a:pPr algn="l"/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sr-Cyrl-RS" dirty="0">
              <a:cs typeface="Times New Roman" panose="02020603050405020304" pitchFamily="18" charset="0"/>
            </a:endParaRPr>
          </a:p>
        </p:txBody>
      </p:sp>
      <p:pic>
        <p:nvPicPr>
          <p:cNvPr id="14" name="Picture 2" descr="I:\ZnakZJZ.jpg">
            <a:extLst>
              <a:ext uri="{FF2B5EF4-FFF2-40B4-BE49-F238E27FC236}">
                <a16:creationId xmlns:a16="http://schemas.microsoft.com/office/drawing/2014/main" xmlns="" id="{DEC8925C-BFB0-C366-4F05-5528AC219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" y="36462"/>
            <a:ext cx="894491" cy="95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658E5C-4F94-82AE-AC92-2825FBE96849}"/>
              </a:ext>
            </a:extLst>
          </p:cNvPr>
          <p:cNvSpPr txBox="1">
            <a:spLocks/>
          </p:cNvSpPr>
          <p:nvPr/>
        </p:nvSpPr>
        <p:spPr>
          <a:xfrm>
            <a:off x="697864" y="5351145"/>
            <a:ext cx="10860726" cy="1191188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sr-Latn-R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Ministarstvo zaštite životne sredine RS je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ovlastilo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Zavod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javno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zdravlje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Šabac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 za vršenje monitoringa kvaliteta vazduha u gradu -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Dozvolom broj: 353-01-02400/2015-17 od 30.03.2016.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u kojoj je navedena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lista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parametara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za monitoring 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imena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stručn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lica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će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obavljati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poslove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endParaRPr lang="sr-Cyrl-RS" sz="2000" dirty="0"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sr-Cyrl-RS" dirty="0"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9855E32F-BC0F-7340-4E02-D132132B18D0}"/>
              </a:ext>
            </a:extLst>
          </p:cNvPr>
          <p:cNvSpPr txBox="1">
            <a:spLocks/>
          </p:cNvSpPr>
          <p:nvPr/>
        </p:nvSpPr>
        <p:spPr>
          <a:xfrm>
            <a:off x="734772" y="3033368"/>
            <a:ext cx="5279234" cy="1906936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r-Latn-RS" sz="4000" dirty="0">
              <a:cs typeface="Calibri" panose="020F0502020204030204" pitchFamily="34" charset="0"/>
            </a:endParaRPr>
          </a:p>
          <a:p>
            <a:pPr algn="l"/>
            <a:r>
              <a:rPr lang="sr-Latn-RS" sz="8000" dirty="0">
                <a:cs typeface="Calibri" panose="020F0502020204030204" pitchFamily="34" charset="0"/>
              </a:rPr>
              <a:t>Na svim mernim mestima lokalne mreže monitoringa je postavljena odgovarajuća oprema,</a:t>
            </a:r>
            <a:r>
              <a:rPr lang="en-US" altLang="sr-Latn-RS" sz="8000" dirty="0">
                <a:cs typeface="Calibri" panose="020F0502020204030204" pitchFamily="34" charset="0"/>
              </a:rPr>
              <a:t> </a:t>
            </a:r>
            <a:r>
              <a:rPr lang="sr-Latn-RS" sz="8000" dirty="0">
                <a:cs typeface="Calibri" panose="020F0502020204030204" pitchFamily="34" charset="0"/>
              </a:rPr>
              <a:t> kojom rukuju </a:t>
            </a:r>
            <a:r>
              <a:rPr lang="en-US" altLang="sr-Latn-RS" sz="8000" dirty="0" err="1">
                <a:cs typeface="Calibri" panose="020F0502020204030204" pitchFamily="34" charset="0"/>
              </a:rPr>
              <a:t>stručni</a:t>
            </a:r>
            <a:r>
              <a:rPr lang="sr-Latn-RS" altLang="sr-Latn-RS" sz="8000" dirty="0">
                <a:cs typeface="Calibri" panose="020F0502020204030204" pitchFamily="34" charset="0"/>
              </a:rPr>
              <a:t> i</a:t>
            </a:r>
            <a:r>
              <a:rPr lang="en-US" altLang="sr-Latn-RS" sz="8000" dirty="0">
                <a:cs typeface="Calibri" panose="020F0502020204030204" pitchFamily="34" charset="0"/>
              </a:rPr>
              <a:t> </a:t>
            </a:r>
            <a:r>
              <a:rPr lang="en-US" altLang="sr-Latn-RS" sz="8000" dirty="0" err="1">
                <a:cs typeface="Calibri" panose="020F0502020204030204" pitchFamily="34" charset="0"/>
              </a:rPr>
              <a:t>obučeni</a:t>
            </a:r>
            <a:r>
              <a:rPr lang="en-US" altLang="sr-Latn-RS" sz="8000" dirty="0">
                <a:cs typeface="Calibri" panose="020F0502020204030204" pitchFamily="34" charset="0"/>
              </a:rPr>
              <a:t> </a:t>
            </a:r>
            <a:r>
              <a:rPr lang="sr-Latn-RS" sz="8000" dirty="0">
                <a:cs typeface="Calibri" panose="020F0502020204030204" pitchFamily="34" charset="0"/>
              </a:rPr>
              <a:t>kadrovi zaposleni u ZJZ Šabac</a:t>
            </a:r>
          </a:p>
          <a:p>
            <a:pPr algn="l"/>
            <a:r>
              <a:rPr lang="sr-Latn-RS" sz="8000" dirty="0">
                <a:cs typeface="Calibri" panose="020F0502020204030204" pitchFamily="34" charset="0"/>
              </a:rPr>
              <a:t>ZJZ Šabac primenjuje akreditovane metode ispitivanja kvaliteta vazduha u Šapcu.</a:t>
            </a:r>
          </a:p>
          <a:p>
            <a:pPr algn="l"/>
            <a:r>
              <a:rPr lang="sr-Latn-RS" sz="7200" dirty="0">
                <a:cs typeface="Calibri" panose="020F0502020204030204" pitchFamily="34" charset="0"/>
              </a:rPr>
              <a:t> </a:t>
            </a:r>
          </a:p>
          <a:p>
            <a:pPr algn="l"/>
            <a:endParaRPr lang="sr-Cyrl-RS" dirty="0"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8FB18F97-2EB7-D9C7-4399-05E9FA71AA6B}"/>
              </a:ext>
            </a:extLst>
          </p:cNvPr>
          <p:cNvSpPr txBox="1">
            <a:spLocks/>
          </p:cNvSpPr>
          <p:nvPr/>
        </p:nvSpPr>
        <p:spPr>
          <a:xfrm>
            <a:off x="697864" y="1177503"/>
            <a:ext cx="5353051" cy="167047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sr-Latn-RS" sz="20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r-Latn-RS" sz="2000" b="1" dirty="0">
                <a:solidFill>
                  <a:schemeClr val="bg1"/>
                </a:solidFill>
                <a:cs typeface="Calibri" panose="020F0502020204030204" pitchFamily="34" charset="0"/>
              </a:rPr>
              <a:t>Merna mesta lokalne i državne mreže </a:t>
            </a:r>
            <a:r>
              <a:rPr lang="sr-Latn-RS" sz="2000" dirty="0">
                <a:solidFill>
                  <a:schemeClr val="bg1"/>
                </a:solidFill>
                <a:cs typeface="Calibri" panose="020F0502020204030204" pitchFamily="34" charset="0"/>
              </a:rPr>
              <a:t>monitoringa kvaliteta vazduha u Šapcu su određena u skladu sa „Uredbom o uslovima za  monitoring i zahtevima kvaliteta vazduha“</a:t>
            </a:r>
            <a:endParaRPr lang="sr-Cyrl-RS" sz="20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l"/>
            <a:endParaRPr lang="sr-Cyrl-RS" sz="20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32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E0C8EB3-D0AB-20AD-3327-E90B10EEC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838" y="2141877"/>
            <a:ext cx="10220325" cy="2684900"/>
          </a:xfrm>
        </p:spPr>
        <p:txBody>
          <a:bodyPr>
            <a:normAutofit fontScale="92500" lnSpcReduction="10000"/>
          </a:bodyPr>
          <a:lstStyle/>
          <a:p>
            <a:endParaRPr lang="sr-Cyrl-RS" sz="6700" b="1" i="1" dirty="0">
              <a:latin typeface="Calibri" panose="020F0502020204030204" pitchFamily="34" charset="0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sr-Latn-RS" sz="4800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on</a:t>
            </a:r>
            <a:r>
              <a:rPr lang="sr-Latn-RS" sz="4800" b="1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</a:rPr>
              <a:t>toring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</a:rPr>
              <a:t>kvaliteta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</a:rPr>
              <a:t>vazduha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4800" b="1" dirty="0">
                <a:solidFill>
                  <a:schemeClr val="accent1">
                    <a:lumMod val="75000"/>
                  </a:schemeClr>
                </a:solidFill>
              </a:rPr>
              <a:t>u Šapcu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sr-Latn-RS" sz="48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-sadašnje stanje-</a:t>
            </a:r>
            <a:endParaRPr lang="sr-Cyrl-RS" sz="4800" b="1" i="1" dirty="0">
              <a:latin typeface="Calibri" panose="020F0502020204030204" pitchFamily="34" charset="0"/>
            </a:endParaRPr>
          </a:p>
          <a:p>
            <a:endParaRPr lang="sr-Cyrl-RS" sz="7000" b="1" i="1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2" name="Picture 2" descr="I:\ZnakZJZ.jpg">
            <a:extLst>
              <a:ext uri="{FF2B5EF4-FFF2-40B4-BE49-F238E27FC236}">
                <a16:creationId xmlns:a16="http://schemas.microsoft.com/office/drawing/2014/main" xmlns="" id="{67D4ED24-B85B-D5BB-2A32-D86E3EC24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040" y="112056"/>
            <a:ext cx="1899920" cy="202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69D267-C5D3-0F8D-DAF6-1B5CC546332B}"/>
              </a:ext>
            </a:extLst>
          </p:cNvPr>
          <p:cNvSpPr txBox="1"/>
          <p:nvPr/>
        </p:nvSpPr>
        <p:spPr>
          <a:xfrm>
            <a:off x="482601" y="6407390"/>
            <a:ext cx="1148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Jovana Cvijića 1, 15000 Šabac</a:t>
            </a:r>
            <a:r>
              <a:rPr 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http://www.zjz.org.rs/monitoring-vazduha/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 I 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kabinet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zjz.org.rs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 I  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015/ 300 550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20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:\ZnakZJZ.jpg">
            <a:extLst>
              <a:ext uri="{FF2B5EF4-FFF2-40B4-BE49-F238E27FC236}">
                <a16:creationId xmlns:a16="http://schemas.microsoft.com/office/drawing/2014/main" xmlns="" id="{9A1CE284-2570-3A7D-B0BC-D81713097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" y="36462"/>
            <a:ext cx="894491" cy="95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BC90F596-FAEF-0C6C-9BCF-29CDCAEBAC71}"/>
              </a:ext>
            </a:extLst>
          </p:cNvPr>
          <p:cNvSpPr txBox="1">
            <a:spLocks/>
          </p:cNvSpPr>
          <p:nvPr/>
        </p:nvSpPr>
        <p:spPr>
          <a:xfrm>
            <a:off x="946484" y="1838960"/>
            <a:ext cx="10612118" cy="367792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r-Latn-CS" sz="2000" b="1" dirty="0"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sr-Latn-CS" sz="2000" dirty="0">
                <a:cs typeface="Times New Roman" panose="02020603050405020304" pitchFamily="18" charset="0"/>
              </a:rPr>
              <a:t>Grad je okružen širokom ravnicom sa svih strana što smanjuje prirodne procese prečišćavanja vazduha.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sr-Latn-CS" sz="2000" dirty="0">
                <a:cs typeface="Times New Roman" panose="02020603050405020304" pitchFamily="18" charset="0"/>
              </a:rPr>
              <a:t>Blizina Save uzrokuje povećanu vlažnost vazduha što stvara uslove za transformaciju sumpor-dioksida u sumpornu kiselinu koja je daleko toksičnija od primarnog polutanta.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sr-Latn-CS" sz="2000" dirty="0">
                <a:cs typeface="Times New Roman" panose="02020603050405020304" pitchFamily="18" charset="0"/>
              </a:rPr>
              <a:t>Vegetacija između industrije i naselja u Šapcu je veoma slaba tako da ne postoji ublažavajući efekat.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sr-Latn-CS" sz="2000" dirty="0">
                <a:cs typeface="Times New Roman" panose="02020603050405020304" pitchFamily="18" charset="0"/>
              </a:rPr>
              <a:t>Na osnovu ruže vetrova uočava se da su dominirajući vetrovi severo-zapadni i jugo-istočni. Obzirom na lokaciju industrijskih izvora emisije u Šapcu, </a:t>
            </a:r>
            <a:r>
              <a:rPr lang="sr-Latn-CS" sz="2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jugo-istočni vetar </a:t>
            </a:r>
            <a:r>
              <a:rPr lang="sr-Latn-RS" sz="20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duva u smeru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od </a:t>
            </a:r>
            <a:r>
              <a:rPr lang="sr-Latn-RS" sz="2000" dirty="0">
                <a:solidFill>
                  <a:schemeClr val="bg2">
                    <a:lumMod val="25000"/>
                  </a:schemeClr>
                </a:solidFill>
              </a:rPr>
              <a:t>istočne industrijske zone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ka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</a:rPr>
              <a:t>stambenoj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</a:rPr>
              <a:t>zoni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</a:rPr>
              <a:t>grada</a:t>
            </a:r>
            <a:r>
              <a:rPr lang="sr-Latn-RS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sr-Latn-RS" sz="20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endParaRPr lang="sr-Latn-R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E67AF8-9734-54C3-CE39-60D823A35ABD}"/>
              </a:ext>
            </a:extLst>
          </p:cNvPr>
          <p:cNvSpPr txBox="1"/>
          <p:nvPr/>
        </p:nvSpPr>
        <p:spPr>
          <a:xfrm>
            <a:off x="2514599" y="20496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Monitoring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kvaliteta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vazduha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u Šapcu – geomorfološke specifičnosti područja grada</a:t>
            </a:r>
            <a:endParaRPr lang="sr-Cyrl-RS" sz="16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7682FC25-81A9-CE44-9729-E4A6FCAC3B15}"/>
              </a:ext>
            </a:extLst>
          </p:cNvPr>
          <p:cNvSpPr txBox="1">
            <a:spLocks/>
          </p:cNvSpPr>
          <p:nvPr/>
        </p:nvSpPr>
        <p:spPr>
          <a:xfrm>
            <a:off x="946484" y="1104161"/>
            <a:ext cx="11104245" cy="493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Latn-CS" sz="2000" b="1" dirty="0">
                <a:cs typeface="Times New Roman" panose="02020603050405020304" pitchFamily="18" charset="0"/>
              </a:rPr>
              <a:t>Geomorfološke osobine područja Šapca su veoma nepovoljne sa aspekta aerozagađenja:</a:t>
            </a:r>
          </a:p>
        </p:txBody>
      </p:sp>
    </p:spTree>
    <p:extLst>
      <p:ext uri="{BB962C8B-B14F-4D97-AF65-F5344CB8AC3E}">
        <p14:creationId xmlns:p14="http://schemas.microsoft.com/office/powerpoint/2010/main" val="363066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:\ZnakZJZ.jpg">
            <a:extLst>
              <a:ext uri="{FF2B5EF4-FFF2-40B4-BE49-F238E27FC236}">
                <a16:creationId xmlns:a16="http://schemas.microsoft.com/office/drawing/2014/main" xmlns="" id="{F2975C3A-96B5-1713-EA90-1CF0D529F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8" y="54365"/>
            <a:ext cx="767157" cy="81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865CFA-806B-1FDF-ADA5-4BEBB6930CFD}"/>
              </a:ext>
            </a:extLst>
          </p:cNvPr>
          <p:cNvSpPr txBox="1"/>
          <p:nvPr/>
        </p:nvSpPr>
        <p:spPr>
          <a:xfrm>
            <a:off x="2514599" y="204965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Monitoring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kvaliteta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vazduha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u Šapcu – prikaz rasporeda postojećih </a:t>
            </a:r>
            <a:r>
              <a:rPr lang="sr-Latn-RS" sz="28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 mernih mesta</a:t>
            </a:r>
            <a:endParaRPr lang="sr-Cyrl-RS" sz="16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xmlns="" id="{EE2B162B-D121-2FDB-7D13-814C97DF5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73974"/>
            <a:ext cx="12192000" cy="6012601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xmlns="" id="{7ADC2EB2-BEF5-E837-419D-4F198F23107F}"/>
              </a:ext>
            </a:extLst>
          </p:cNvPr>
          <p:cNvSpPr/>
          <p:nvPr/>
        </p:nvSpPr>
        <p:spPr>
          <a:xfrm>
            <a:off x="10415568" y="965290"/>
            <a:ext cx="1509943" cy="1172887"/>
          </a:xfrm>
          <a:prstGeom prst="leftArrow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9556F5B-4FD7-8968-F32A-9AEB2DDCC87C}"/>
              </a:ext>
            </a:extLst>
          </p:cNvPr>
          <p:cNvSpPr txBox="1"/>
          <p:nvPr/>
        </p:nvSpPr>
        <p:spPr>
          <a:xfrm>
            <a:off x="10672111" y="1283306"/>
            <a:ext cx="1809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dirty="0">
                <a:solidFill>
                  <a:srgbClr val="C00000"/>
                </a:solidFill>
              </a:rPr>
              <a:t>Dominantni </a:t>
            </a:r>
          </a:p>
          <a:p>
            <a:r>
              <a:rPr lang="sr-Latn-RS" sz="1600" b="1" dirty="0">
                <a:solidFill>
                  <a:srgbClr val="C00000"/>
                </a:solidFill>
              </a:rPr>
              <a:t>pravac vetra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7D5ADF7-FE46-92F4-57F5-F67F72E1F857}"/>
              </a:ext>
            </a:extLst>
          </p:cNvPr>
          <p:cNvSpPr txBox="1"/>
          <p:nvPr/>
        </p:nvSpPr>
        <p:spPr>
          <a:xfrm rot="18701097">
            <a:off x="762527" y="2100677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Delovi grada sa dominantnim individualnim ložištima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EA0588E-117A-E456-F65B-E134B7A248E9}"/>
              </a:ext>
            </a:extLst>
          </p:cNvPr>
          <p:cNvSpPr txBox="1"/>
          <p:nvPr/>
        </p:nvSpPr>
        <p:spPr>
          <a:xfrm>
            <a:off x="1488152" y="4745600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Delovi grada sa dominantnim individualnim ložištima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7" name="Picture 2" descr="I:\ZnakZJZ.jpg">
            <a:extLst>
              <a:ext uri="{FF2B5EF4-FFF2-40B4-BE49-F238E27FC236}">
                <a16:creationId xmlns:a16="http://schemas.microsoft.com/office/drawing/2014/main" xmlns="" id="{7E348CBA-1388-C63A-3E02-D60011574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30" y="3452877"/>
            <a:ext cx="415970" cy="44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AEE941FE-7502-BA0D-0E41-A84A4DE76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72" y="2685307"/>
            <a:ext cx="415970" cy="63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95E3A60C-3A2A-7A30-BA7A-C56615FFB4C0}"/>
              </a:ext>
            </a:extLst>
          </p:cNvPr>
          <p:cNvSpPr/>
          <p:nvPr/>
        </p:nvSpPr>
        <p:spPr>
          <a:xfrm rot="2233531">
            <a:off x="5448223" y="4024296"/>
            <a:ext cx="4023396" cy="984675"/>
          </a:xfrm>
          <a:custGeom>
            <a:avLst/>
            <a:gdLst>
              <a:gd name="connsiteX0" fmla="*/ 0 w 4023396"/>
              <a:gd name="connsiteY0" fmla="*/ 492338 h 984675"/>
              <a:gd name="connsiteX1" fmla="*/ 2011698 w 4023396"/>
              <a:gd name="connsiteY1" fmla="*/ 0 h 984675"/>
              <a:gd name="connsiteX2" fmla="*/ 4023396 w 4023396"/>
              <a:gd name="connsiteY2" fmla="*/ 492338 h 984675"/>
              <a:gd name="connsiteX3" fmla="*/ 2011698 w 4023396"/>
              <a:gd name="connsiteY3" fmla="*/ 984676 h 984675"/>
              <a:gd name="connsiteX4" fmla="*/ 0 w 4023396"/>
              <a:gd name="connsiteY4" fmla="*/ 492338 h 98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396" h="984675" extrusionOk="0">
                <a:moveTo>
                  <a:pt x="0" y="492338"/>
                </a:moveTo>
                <a:cubicBezTo>
                  <a:pt x="-60557" y="183074"/>
                  <a:pt x="814766" y="32241"/>
                  <a:pt x="2011698" y="0"/>
                </a:cubicBezTo>
                <a:cubicBezTo>
                  <a:pt x="3159677" y="7779"/>
                  <a:pt x="3997307" y="221257"/>
                  <a:pt x="4023396" y="492338"/>
                </a:cubicBezTo>
                <a:cubicBezTo>
                  <a:pt x="3895363" y="889280"/>
                  <a:pt x="3119865" y="1000501"/>
                  <a:pt x="2011698" y="984676"/>
                </a:cubicBezTo>
                <a:cubicBezTo>
                  <a:pt x="877558" y="972032"/>
                  <a:pt x="12803" y="770366"/>
                  <a:pt x="0" y="492338"/>
                </a:cubicBezTo>
                <a:close/>
              </a:path>
            </a:pathLst>
          </a:custGeom>
          <a:noFill/>
          <a:ln w="31750">
            <a:solidFill>
              <a:srgbClr val="FFFF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FDAB8B0-649F-EEC7-F6AB-5D840EFD9321}"/>
              </a:ext>
            </a:extLst>
          </p:cNvPr>
          <p:cNvSpPr txBox="1"/>
          <p:nvPr/>
        </p:nvSpPr>
        <p:spPr>
          <a:xfrm rot="2532948">
            <a:off x="5988583" y="4331967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</a:rPr>
              <a:t>Industrijska radna zona ISTOK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6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865CFA-806B-1FDF-ADA5-4BEBB6930CFD}"/>
              </a:ext>
            </a:extLst>
          </p:cNvPr>
          <p:cNvSpPr txBox="1"/>
          <p:nvPr/>
        </p:nvSpPr>
        <p:spPr>
          <a:xfrm>
            <a:off x="250191" y="160343"/>
            <a:ext cx="11496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Monitoring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kvaliteta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ambijentalnog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vazduha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u Šapcu</a:t>
            </a:r>
            <a:r>
              <a:rPr lang="sr-Latn-R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r"/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– zagađujuće materije koje se mere - sadašnje stanje</a:t>
            </a:r>
            <a:endParaRPr lang="sr-Cyrl-RS" sz="2000" b="1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1" name="Picture 2" descr="I:\ZnakZJZ.jpg">
            <a:extLst>
              <a:ext uri="{FF2B5EF4-FFF2-40B4-BE49-F238E27FC236}">
                <a16:creationId xmlns:a16="http://schemas.microsoft.com/office/drawing/2014/main" xmlns="" id="{402A5B1F-D1F2-6757-4719-597083315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" y="36462"/>
            <a:ext cx="894491" cy="95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3AD20301-484F-107E-0F6C-CC81013FC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912966"/>
              </p:ext>
            </p:extLst>
          </p:nvPr>
        </p:nvGraphicFramePr>
        <p:xfrm>
          <a:off x="1403667" y="1252251"/>
          <a:ext cx="9384665" cy="4803109"/>
        </p:xfrm>
        <a:graphic>
          <a:graphicData uri="http://schemas.openxmlformats.org/drawingml/2006/table">
            <a:tbl>
              <a:tblPr/>
              <a:tblGrid>
                <a:gridCol w="1525444">
                  <a:extLst>
                    <a:ext uri="{9D8B030D-6E8A-4147-A177-3AD203B41FA5}">
                      <a16:colId xmlns:a16="http://schemas.microsoft.com/office/drawing/2014/main" xmlns="" val="2876359674"/>
                    </a:ext>
                  </a:extLst>
                </a:gridCol>
                <a:gridCol w="953403">
                  <a:extLst>
                    <a:ext uri="{9D8B030D-6E8A-4147-A177-3AD203B41FA5}">
                      <a16:colId xmlns:a16="http://schemas.microsoft.com/office/drawing/2014/main" xmlns="" val="2473277938"/>
                    </a:ext>
                  </a:extLst>
                </a:gridCol>
                <a:gridCol w="769178">
                  <a:extLst>
                    <a:ext uri="{9D8B030D-6E8A-4147-A177-3AD203B41FA5}">
                      <a16:colId xmlns:a16="http://schemas.microsoft.com/office/drawing/2014/main" xmlns="" val="2147525752"/>
                    </a:ext>
                  </a:extLst>
                </a:gridCol>
                <a:gridCol w="816938">
                  <a:extLst>
                    <a:ext uri="{9D8B030D-6E8A-4147-A177-3AD203B41FA5}">
                      <a16:colId xmlns:a16="http://schemas.microsoft.com/office/drawing/2014/main" xmlns="" val="1466799531"/>
                    </a:ext>
                  </a:extLst>
                </a:gridCol>
                <a:gridCol w="773737">
                  <a:extLst>
                    <a:ext uri="{9D8B030D-6E8A-4147-A177-3AD203B41FA5}">
                      <a16:colId xmlns:a16="http://schemas.microsoft.com/office/drawing/2014/main" xmlns="" val="1731591896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xmlns="" val="3498792618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xmlns="" val="1194199585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xmlns="" val="518108106"/>
                    </a:ext>
                  </a:extLst>
                </a:gridCol>
                <a:gridCol w="900813">
                  <a:extLst>
                    <a:ext uri="{9D8B030D-6E8A-4147-A177-3AD203B41FA5}">
                      <a16:colId xmlns:a16="http://schemas.microsoft.com/office/drawing/2014/main" xmlns="" val="1890620492"/>
                    </a:ext>
                  </a:extLst>
                </a:gridCol>
                <a:gridCol w="873377">
                  <a:extLst>
                    <a:ext uri="{9D8B030D-6E8A-4147-A177-3AD203B41FA5}">
                      <a16:colId xmlns:a16="http://schemas.microsoft.com/office/drawing/2014/main" xmlns="" val="3095083130"/>
                    </a:ext>
                  </a:extLst>
                </a:gridCol>
              </a:tblGrid>
              <a:tr h="66379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Poreklo</a:t>
                      </a:r>
                      <a:r>
                        <a:rPr lang="en-US" sz="18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zagađujućih</a:t>
                      </a:r>
                      <a:r>
                        <a:rPr lang="en-US" sz="18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materija</a:t>
                      </a:r>
                      <a:endParaRPr lang="en-U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Zagađujuće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materije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koje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 mere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6441676"/>
                  </a:ext>
                </a:extLst>
              </a:tr>
              <a:tr h="385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Opšte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Specifične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8631322"/>
                  </a:ext>
                </a:extLst>
              </a:tr>
              <a:tr h="655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ČAĐ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sr-Latn-R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PM2.5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HF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0969650"/>
                  </a:ext>
                </a:extLst>
              </a:tr>
              <a:tr h="7367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Individualna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ložišta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sr-Latn-R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2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665072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Saobraćaj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sr-Latn-R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2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459415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Industrija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sr-Latn-R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2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sr-Latn-R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2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6601554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Građevinarstvo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sr-Latn-R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20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03059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C23220-701E-0E5E-7F97-6BF488CA935D}"/>
              </a:ext>
            </a:extLst>
          </p:cNvPr>
          <p:cNvSpPr txBox="1"/>
          <p:nvPr/>
        </p:nvSpPr>
        <p:spPr>
          <a:xfrm>
            <a:off x="5786121" y="6160027"/>
            <a:ext cx="4058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*UTM – ukupne taložne materije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68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24607</TotalTime>
  <Words>3177</Words>
  <Application>Microsoft Office PowerPoint</Application>
  <PresentationFormat>Custom</PresentationFormat>
  <Paragraphs>669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TRANSPARENTNOST I DOSTUPNOST PODATAKA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Zorica Popović</dc:creator>
  <cp:lastModifiedBy>Igor Dragičević</cp:lastModifiedBy>
  <cp:revision>45</cp:revision>
  <dcterms:created xsi:type="dcterms:W3CDTF">2022-11-27T16:04:39Z</dcterms:created>
  <dcterms:modified xsi:type="dcterms:W3CDTF">2023-05-16T07:09:38Z</dcterms:modified>
</cp:coreProperties>
</file>