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  <p:sldId id="309" r:id="rId4"/>
    <p:sldId id="314" r:id="rId5"/>
    <p:sldId id="312" r:id="rId6"/>
    <p:sldId id="313" r:id="rId7"/>
    <p:sldId id="279" r:id="rId8"/>
  </p:sldIdLst>
  <p:sldSz cx="9144000" cy="6858000" type="screen4x3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dečaci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deca od 9-14</c:v>
                </c:pt>
                <c:pt idx="1">
                  <c:v>deca od 15-19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238</c:v>
                </c:pt>
                <c:pt idx="1">
                  <c:v>171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devojčice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deca od 9-14</c:v>
                </c:pt>
                <c:pt idx="1">
                  <c:v>deca od 15-19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615</c:v>
                </c:pt>
                <c:pt idx="1">
                  <c:v>588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15872"/>
        <c:axId val="32017408"/>
      </c:barChart>
      <c:catAx>
        <c:axId val="32015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32017408"/>
        <c:crosses val="autoZero"/>
        <c:auto val="1"/>
        <c:lblAlgn val="ctr"/>
        <c:lblOffset val="100"/>
        <c:noMultiLvlLbl val="0"/>
      </c:catAx>
      <c:valAx>
        <c:axId val="32017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320158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vakcinisanih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Bogatić</c:v>
                </c:pt>
                <c:pt idx="1">
                  <c:v>Vladimirci</c:v>
                </c:pt>
                <c:pt idx="2">
                  <c:v>Koceljeva</c:v>
                </c:pt>
                <c:pt idx="3">
                  <c:v>Krupanj</c:v>
                </c:pt>
                <c:pt idx="4">
                  <c:v>Loznica</c:v>
                </c:pt>
                <c:pt idx="5">
                  <c:v>Ljubovija</c:v>
                </c:pt>
                <c:pt idx="6">
                  <c:v>M.Zvornik</c:v>
                </c:pt>
                <c:pt idx="7">
                  <c:v>Šabac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121</c:v>
                </c:pt>
                <c:pt idx="1">
                  <c:v>22</c:v>
                </c:pt>
                <c:pt idx="2">
                  <c:v>16</c:v>
                </c:pt>
                <c:pt idx="3">
                  <c:v>10</c:v>
                </c:pt>
                <c:pt idx="4">
                  <c:v>221</c:v>
                </c:pt>
                <c:pt idx="5">
                  <c:v>13</c:v>
                </c:pt>
                <c:pt idx="6">
                  <c:v>42</c:v>
                </c:pt>
                <c:pt idx="7">
                  <c:v>1167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Broj dece 9-19 godina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Bogatić</c:v>
                </c:pt>
                <c:pt idx="1">
                  <c:v>Vladimirci</c:v>
                </c:pt>
                <c:pt idx="2">
                  <c:v>Koceljeva</c:v>
                </c:pt>
                <c:pt idx="3">
                  <c:v>Krupanj</c:v>
                </c:pt>
                <c:pt idx="4">
                  <c:v>Loznica</c:v>
                </c:pt>
                <c:pt idx="5">
                  <c:v>Ljubovija</c:v>
                </c:pt>
                <c:pt idx="6">
                  <c:v>M.Zvornik</c:v>
                </c:pt>
                <c:pt idx="7">
                  <c:v>Šabac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2233</c:v>
                </c:pt>
                <c:pt idx="1">
                  <c:v>1238</c:v>
                </c:pt>
                <c:pt idx="2">
                  <c:v>856</c:v>
                </c:pt>
                <c:pt idx="3">
                  <c:v>1130</c:v>
                </c:pt>
                <c:pt idx="4">
                  <c:v>6466</c:v>
                </c:pt>
                <c:pt idx="5">
                  <c:v>973</c:v>
                </c:pt>
                <c:pt idx="6">
                  <c:v>779</c:v>
                </c:pt>
                <c:pt idx="7">
                  <c:v>10538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54144"/>
        <c:axId val="32455680"/>
      </c:barChart>
      <c:catAx>
        <c:axId val="32454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32455680"/>
        <c:crosses val="autoZero"/>
        <c:auto val="1"/>
        <c:lblAlgn val="ctr"/>
        <c:lblOffset val="100"/>
        <c:noMultiLvlLbl val="0"/>
      </c:catAx>
      <c:valAx>
        <c:axId val="32455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324541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pl-PL" smtClean="0"/>
              <a:t>Procen</a:t>
            </a:r>
            <a:r>
              <a:rPr lang="en-GB" smtClean="0"/>
              <a:t>tualno</a:t>
            </a:r>
            <a:r>
              <a:rPr lang="pl-PL" smtClean="0"/>
              <a:t> </a:t>
            </a:r>
            <a:r>
              <a:rPr lang="pl-PL"/>
              <a:t>kompletno </a:t>
            </a:r>
            <a:r>
              <a:rPr lang="pl-PL" smtClean="0"/>
              <a:t>vakcinisani </a:t>
            </a:r>
            <a:r>
              <a:rPr lang="pl-PL"/>
              <a:t>u uzrastu od 9-14 godina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Procenat kompletno vakcinisanih u uzrastu od 9-14 godina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Bogatić</c:v>
                </c:pt>
                <c:pt idx="1">
                  <c:v>Vladimirci</c:v>
                </c:pt>
                <c:pt idx="2">
                  <c:v>Koceljeva</c:v>
                </c:pt>
                <c:pt idx="3">
                  <c:v>Krupanj</c:v>
                </c:pt>
                <c:pt idx="4">
                  <c:v>Loznica</c:v>
                </c:pt>
                <c:pt idx="5">
                  <c:v>Ljubovija</c:v>
                </c:pt>
                <c:pt idx="6">
                  <c:v>M.Zvornik</c:v>
                </c:pt>
                <c:pt idx="7">
                  <c:v>Šabac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4.4000000000000004</c:v>
                </c:pt>
                <c:pt idx="1">
                  <c:v>0.8</c:v>
                </c:pt>
                <c:pt idx="2">
                  <c:v>1.9</c:v>
                </c:pt>
                <c:pt idx="3">
                  <c:v>0</c:v>
                </c:pt>
                <c:pt idx="4">
                  <c:v>12.4</c:v>
                </c:pt>
                <c:pt idx="5">
                  <c:v>1.1000000000000001</c:v>
                </c:pt>
                <c:pt idx="6">
                  <c:v>2.2999999999999998</c:v>
                </c:pt>
                <c:pt idx="7">
                  <c:v>77.2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97568"/>
        <c:axId val="32403456"/>
      </c:barChart>
      <c:catAx>
        <c:axId val="32397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32403456"/>
        <c:crosses val="autoZero"/>
        <c:auto val="1"/>
        <c:lblAlgn val="ctr"/>
        <c:lblOffset val="100"/>
        <c:noMultiLvlLbl val="0"/>
      </c:catAx>
      <c:valAx>
        <c:axId val="32403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32397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pl-PL" smtClean="0"/>
              <a:t>Procen</a:t>
            </a:r>
            <a:r>
              <a:rPr lang="en-GB" smtClean="0"/>
              <a:t>tualno</a:t>
            </a:r>
            <a:r>
              <a:rPr lang="pl-PL" smtClean="0"/>
              <a:t> </a:t>
            </a:r>
            <a:r>
              <a:rPr lang="pl-PL"/>
              <a:t>kompletno </a:t>
            </a:r>
            <a:r>
              <a:rPr lang="pl-PL" smtClean="0"/>
              <a:t>vakcinisani </a:t>
            </a:r>
            <a:r>
              <a:rPr lang="pl-PL"/>
              <a:t>u uzrastu od 15-19 godina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Procenat kompletno vakcinisanih u uzrastu od 15-19 godina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Bogatić</c:v>
                </c:pt>
                <c:pt idx="1">
                  <c:v>Vladimirci</c:v>
                </c:pt>
                <c:pt idx="2">
                  <c:v>Koceljeva</c:v>
                </c:pt>
                <c:pt idx="3">
                  <c:v>Krupanj</c:v>
                </c:pt>
                <c:pt idx="4">
                  <c:v>Loznica</c:v>
                </c:pt>
                <c:pt idx="5">
                  <c:v>Ljubovija</c:v>
                </c:pt>
                <c:pt idx="6">
                  <c:v>M.Zvornik</c:v>
                </c:pt>
                <c:pt idx="7">
                  <c:v>Šabac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5.5</c:v>
                </c:pt>
                <c:pt idx="1">
                  <c:v>2.4</c:v>
                </c:pt>
                <c:pt idx="2">
                  <c:v>0.5</c:v>
                </c:pt>
                <c:pt idx="3">
                  <c:v>0.2</c:v>
                </c:pt>
                <c:pt idx="4">
                  <c:v>15.2</c:v>
                </c:pt>
                <c:pt idx="5">
                  <c:v>1</c:v>
                </c:pt>
                <c:pt idx="6">
                  <c:v>2.6</c:v>
                </c:pt>
                <c:pt idx="7">
                  <c:v>72.599999999999994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55296"/>
        <c:axId val="32056832"/>
      </c:barChart>
      <c:catAx>
        <c:axId val="32055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32056832"/>
        <c:crosses val="autoZero"/>
        <c:auto val="1"/>
        <c:lblAlgn val="ctr"/>
        <c:lblOffset val="100"/>
        <c:noMultiLvlLbl val="0"/>
      </c:catAx>
      <c:valAx>
        <c:axId val="32056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32055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8380-7856-412E-B428-6E756EC46A62}" type="datetimeFigureOut">
              <a:rPr lang="sr-Latn-RS" smtClean="0"/>
              <a:t>24.4.2024.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83B0-1CF6-4FA0-96EB-D862F301E14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6503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8380-7856-412E-B428-6E756EC46A62}" type="datetimeFigureOut">
              <a:rPr lang="sr-Latn-RS" smtClean="0"/>
              <a:t>24.4.2024.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83B0-1CF6-4FA0-96EB-D862F301E14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3616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8380-7856-412E-B428-6E756EC46A62}" type="datetimeFigureOut">
              <a:rPr lang="sr-Latn-RS" smtClean="0"/>
              <a:t>24.4.2024.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83B0-1CF6-4FA0-96EB-D862F301E14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6560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5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27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6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81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57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18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52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0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8380-7856-412E-B428-6E756EC46A62}" type="datetimeFigureOut">
              <a:rPr lang="sr-Latn-RS" smtClean="0"/>
              <a:t>24.4.2024.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83B0-1CF6-4FA0-96EB-D862F301E14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20109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21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2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1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8380-7856-412E-B428-6E756EC46A62}" type="datetimeFigureOut">
              <a:rPr lang="sr-Latn-RS" smtClean="0"/>
              <a:t>24.4.2024.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83B0-1CF6-4FA0-96EB-D862F301E14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2006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8380-7856-412E-B428-6E756EC46A62}" type="datetimeFigureOut">
              <a:rPr lang="sr-Latn-RS" smtClean="0"/>
              <a:t>24.4.2024.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83B0-1CF6-4FA0-96EB-D862F301E14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2126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8380-7856-412E-B428-6E756EC46A62}" type="datetimeFigureOut">
              <a:rPr lang="sr-Latn-RS" smtClean="0"/>
              <a:t>24.4.2024.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83B0-1CF6-4FA0-96EB-D862F301E14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0699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8380-7856-412E-B428-6E756EC46A62}" type="datetimeFigureOut">
              <a:rPr lang="sr-Latn-RS" smtClean="0"/>
              <a:t>24.4.2024.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83B0-1CF6-4FA0-96EB-D862F301E14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6791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8380-7856-412E-B428-6E756EC46A62}" type="datetimeFigureOut">
              <a:rPr lang="sr-Latn-RS" smtClean="0"/>
              <a:t>24.4.2024.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83B0-1CF6-4FA0-96EB-D862F301E14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9243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8380-7856-412E-B428-6E756EC46A62}" type="datetimeFigureOut">
              <a:rPr lang="sr-Latn-RS" smtClean="0"/>
              <a:t>24.4.2024.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83B0-1CF6-4FA0-96EB-D862F301E14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151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8380-7856-412E-B428-6E756EC46A62}" type="datetimeFigureOut">
              <a:rPr lang="sr-Latn-RS" smtClean="0"/>
              <a:t>24.4.2024.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283B0-1CF6-4FA0-96EB-D862F301E14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4637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58380-7856-412E-B428-6E756EC46A62}" type="datetimeFigureOut">
              <a:rPr lang="sr-Latn-RS" smtClean="0"/>
              <a:t>24.4.2024.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283B0-1CF6-4FA0-96EB-D862F301E14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8318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1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en-US" dirty="0" err="1" smtClean="0">
                <a:solidFill>
                  <a:schemeClr val="tx2"/>
                </a:solidFill>
              </a:rPr>
              <a:t>Zavod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za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javno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zdravlje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Šabac</a:t>
            </a:r>
            <a:endParaRPr lang="sr-Latn-RS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86" y="414747"/>
            <a:ext cx="7239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00" y="1600200"/>
            <a:ext cx="649899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3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1400" dirty="0" err="1" smtClean="0"/>
              <a:t>Vakcinacija</a:t>
            </a:r>
            <a:r>
              <a:rPr lang="en-GB" sz="1400" dirty="0" smtClean="0"/>
              <a:t>  </a:t>
            </a:r>
            <a:r>
              <a:rPr lang="en-GB" sz="1400" dirty="0" err="1" smtClean="0"/>
              <a:t>protiv</a:t>
            </a:r>
            <a:r>
              <a:rPr lang="en-GB" sz="1400" dirty="0" smtClean="0"/>
              <a:t> HPV </a:t>
            </a:r>
            <a:br>
              <a:rPr lang="en-GB" sz="1400" dirty="0" smtClean="0"/>
            </a:br>
            <a:r>
              <a:rPr lang="en-GB" sz="1400" dirty="0" smtClean="0"/>
              <a:t>Gardasil 9 </a:t>
            </a:r>
            <a:r>
              <a:rPr lang="en-GB" sz="1400" dirty="0" err="1" smtClean="0"/>
              <a:t>vakcinom</a:t>
            </a:r>
            <a:r>
              <a:rPr lang="en-GB" sz="1400" dirty="0" smtClean="0"/>
              <a:t> </a:t>
            </a:r>
            <a:r>
              <a:rPr lang="en-GB" sz="1400" dirty="0" err="1" smtClean="0"/>
              <a:t>na</a:t>
            </a:r>
            <a:r>
              <a:rPr lang="en-GB" sz="1400" dirty="0" smtClean="0"/>
              <a:t> </a:t>
            </a:r>
            <a:r>
              <a:rPr lang="en-GB" sz="1400" dirty="0" err="1" smtClean="0"/>
              <a:t>teritoriji</a:t>
            </a:r>
            <a:r>
              <a:rPr lang="en-GB" sz="1400" dirty="0" smtClean="0"/>
              <a:t> </a:t>
            </a:r>
            <a:r>
              <a:rPr lang="en-GB" sz="1400" dirty="0" err="1" smtClean="0"/>
              <a:t>Mačvanskog</a:t>
            </a:r>
            <a:r>
              <a:rPr lang="en-GB" sz="1400" dirty="0" smtClean="0"/>
              <a:t> </a:t>
            </a:r>
            <a:r>
              <a:rPr lang="en-GB" sz="1400" dirty="0" err="1" smtClean="0"/>
              <a:t>okruga</a:t>
            </a:r>
            <a:r>
              <a:rPr lang="en-GB" sz="1400" dirty="0" smtClean="0"/>
              <a:t> </a:t>
            </a:r>
            <a:br>
              <a:rPr lang="en-GB" sz="1400" dirty="0" smtClean="0"/>
            </a:br>
            <a:r>
              <a:rPr lang="en-GB" sz="1400" dirty="0" err="1" smtClean="0"/>
              <a:t>zaključno</a:t>
            </a:r>
            <a:r>
              <a:rPr lang="en-GB" sz="1400" dirty="0" smtClean="0"/>
              <a:t> </a:t>
            </a:r>
            <a:r>
              <a:rPr lang="en-GB" sz="1400" dirty="0" err="1" smtClean="0"/>
              <a:t>sa</a:t>
            </a:r>
            <a:r>
              <a:rPr lang="en-GB" sz="1400" dirty="0" smtClean="0"/>
              <a:t> </a:t>
            </a:r>
            <a:r>
              <a:rPr lang="sr-Latn-RS" sz="1400" dirty="0" smtClean="0"/>
              <a:t>1</a:t>
            </a:r>
            <a:r>
              <a:rPr lang="en-GB" sz="1400" dirty="0" smtClean="0"/>
              <a:t>9</a:t>
            </a:r>
            <a:r>
              <a:rPr lang="sr-Latn-RS" sz="1400" dirty="0" smtClean="0"/>
              <a:t>.04</a:t>
            </a:r>
            <a:r>
              <a:rPr lang="en-GB" sz="1400" dirty="0" smtClean="0"/>
              <a:t>.2024.godine</a:t>
            </a:r>
            <a:endParaRPr lang="en-GB" sz="1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8792733"/>
              </p:ext>
            </p:extLst>
          </p:nvPr>
        </p:nvGraphicFramePr>
        <p:xfrm>
          <a:off x="381000" y="1828800"/>
          <a:ext cx="83058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300"/>
                <a:gridCol w="1384300"/>
                <a:gridCol w="1384300"/>
                <a:gridCol w="1384300"/>
                <a:gridCol w="1384300"/>
                <a:gridCol w="13843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Uzrast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dece</a:t>
                      </a:r>
                      <a:endParaRPr lang="en-GB" sz="12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Broj.dece</a:t>
                      </a:r>
                      <a:endParaRPr lang="en-GB" sz="12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Broj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dece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koja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su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započela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vakcinaciju</a:t>
                      </a:r>
                      <a:endParaRPr lang="en-GB" sz="12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>
                          <a:solidFill>
                            <a:srgbClr val="002060"/>
                          </a:solidFill>
                        </a:rPr>
                        <a:t>Broj</a:t>
                      </a:r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dirty="0" err="1" smtClean="0">
                          <a:solidFill>
                            <a:srgbClr val="002060"/>
                          </a:solidFill>
                        </a:rPr>
                        <a:t>kompletno</a:t>
                      </a:r>
                      <a:r>
                        <a:rPr lang="en-GB" sz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dirty="0" err="1" smtClean="0">
                          <a:solidFill>
                            <a:srgbClr val="002060"/>
                          </a:solidFill>
                        </a:rPr>
                        <a:t>vakcinisanih</a:t>
                      </a:r>
                      <a:endParaRPr lang="en-GB" sz="1200" dirty="0">
                        <a:solidFill>
                          <a:srgbClr val="002060"/>
                        </a:solidFill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GB" sz="1200" err="1" smtClean="0"/>
                        <a:t>Broj</a:t>
                      </a:r>
                      <a:r>
                        <a:rPr lang="en-GB" sz="1200" smtClean="0"/>
                        <a:t> dečaka koji</a:t>
                      </a:r>
                      <a:r>
                        <a:rPr lang="en-GB" sz="1200" baseline="0" smtClean="0"/>
                        <a:t> su započeli vakcinaciju</a:t>
                      </a:r>
                      <a:endParaRPr lang="en-GB" sz="12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Broj</a:t>
                      </a:r>
                      <a:r>
                        <a:rPr lang="en-GB" sz="1200" dirty="0" smtClean="0"/>
                        <a:t>  </a:t>
                      </a:r>
                      <a:r>
                        <a:rPr lang="en-GB" sz="1200" dirty="0" err="1" smtClean="0"/>
                        <a:t>devojčica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koje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su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započeli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vakcinaciju</a:t>
                      </a:r>
                      <a:endParaRPr lang="en-GB" sz="1200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 smtClean="0"/>
                        <a:t>deca</a:t>
                      </a:r>
                      <a:r>
                        <a:rPr lang="en-GB" sz="1200" dirty="0" smtClean="0"/>
                        <a:t> od 9-14 </a:t>
                      </a:r>
                      <a:r>
                        <a:rPr lang="en-GB" sz="1200" dirty="0" err="1" smtClean="0"/>
                        <a:t>godina</a:t>
                      </a:r>
                      <a:endParaRPr lang="en-GB" sz="12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15292</a:t>
                      </a:r>
                      <a:endParaRPr lang="en-GB" sz="12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853</a:t>
                      </a:r>
                      <a:endParaRPr lang="en-GB" sz="12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64</a:t>
                      </a:r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238</a:t>
                      </a:r>
                      <a:endParaRPr lang="en-GB" sz="12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615</a:t>
                      </a:r>
                      <a:endParaRPr lang="en-GB" sz="1200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 smtClean="0"/>
                        <a:t>deca</a:t>
                      </a:r>
                      <a:r>
                        <a:rPr lang="en-GB" sz="1200" baseline="0" dirty="0" smtClean="0"/>
                        <a:t> od 15-19 </a:t>
                      </a:r>
                      <a:r>
                        <a:rPr lang="en-GB" sz="1200" baseline="0" dirty="0" err="1" smtClean="0"/>
                        <a:t>godina</a:t>
                      </a:r>
                      <a:endParaRPr lang="en-GB" sz="12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14121</a:t>
                      </a:r>
                      <a:endParaRPr lang="en-GB" sz="12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759</a:t>
                      </a:r>
                      <a:endParaRPr lang="en-GB" sz="12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581</a:t>
                      </a:r>
                      <a:endParaRPr lang="en-GB" sz="12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171</a:t>
                      </a:r>
                      <a:endParaRPr lang="en-GB" sz="1200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588</a:t>
                      </a:r>
                      <a:endParaRPr lang="en-GB" sz="1200" dirty="0"/>
                    </a:p>
                  </a:txBody>
                  <a:tcPr marL="44873" marR="44873"/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19332172"/>
              </p:ext>
            </p:extLst>
          </p:nvPr>
        </p:nvGraphicFramePr>
        <p:xfrm>
          <a:off x="365125" y="4267200"/>
          <a:ext cx="8093075" cy="185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2" y="188640"/>
            <a:ext cx="719390" cy="99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8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9835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 err="1"/>
              <a:t>Vakcinacija</a:t>
            </a:r>
            <a:r>
              <a:rPr lang="en-GB" sz="1600" dirty="0"/>
              <a:t>  </a:t>
            </a:r>
            <a:r>
              <a:rPr lang="en-GB" sz="1600" dirty="0" err="1"/>
              <a:t>protiv</a:t>
            </a:r>
            <a:r>
              <a:rPr lang="en-GB" sz="1600" dirty="0"/>
              <a:t> HPV </a:t>
            </a:r>
            <a:br>
              <a:rPr lang="en-GB" sz="1600" dirty="0"/>
            </a:br>
            <a:r>
              <a:rPr lang="en-GB" sz="1600" dirty="0"/>
              <a:t>Gardasil 9 </a:t>
            </a:r>
            <a:r>
              <a:rPr lang="en-GB" sz="1600" dirty="0" err="1"/>
              <a:t>vakcinom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teritoriji</a:t>
            </a:r>
            <a:r>
              <a:rPr lang="en-GB" sz="1600" dirty="0"/>
              <a:t> </a:t>
            </a:r>
            <a:r>
              <a:rPr lang="en-GB" sz="1600" dirty="0" err="1" smtClean="0"/>
              <a:t>Mačvanskog</a:t>
            </a:r>
            <a:r>
              <a:rPr lang="en-GB" sz="1600" dirty="0" smtClean="0"/>
              <a:t> </a:t>
            </a:r>
            <a:r>
              <a:rPr lang="en-GB" sz="1600" dirty="0" err="1" smtClean="0"/>
              <a:t>okruga</a:t>
            </a:r>
            <a:r>
              <a:rPr lang="en-GB" sz="1600" dirty="0" smtClean="0"/>
              <a:t> </a:t>
            </a:r>
            <a:r>
              <a:rPr lang="en-GB" sz="1600" dirty="0" err="1" smtClean="0"/>
              <a:t>po</a:t>
            </a:r>
            <a:r>
              <a:rPr lang="en-GB" sz="1600" dirty="0" smtClean="0"/>
              <a:t> </a:t>
            </a:r>
            <a:r>
              <a:rPr lang="en-GB" sz="1600" dirty="0" err="1" smtClean="0"/>
              <a:t>opštinama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err="1" smtClean="0"/>
              <a:t>zaključno</a:t>
            </a:r>
            <a:r>
              <a:rPr lang="en-GB" sz="1600" dirty="0" smtClean="0"/>
              <a:t> </a:t>
            </a:r>
            <a:r>
              <a:rPr lang="en-GB" sz="1600" dirty="0" err="1"/>
              <a:t>sa</a:t>
            </a:r>
            <a:r>
              <a:rPr lang="en-GB" sz="1600" dirty="0"/>
              <a:t> </a:t>
            </a:r>
            <a:r>
              <a:rPr lang="sr-Latn-RS" sz="1600" dirty="0" smtClean="0"/>
              <a:t>1</a:t>
            </a:r>
            <a:r>
              <a:rPr lang="en-GB" sz="1600" dirty="0" smtClean="0"/>
              <a:t>9</a:t>
            </a:r>
            <a:r>
              <a:rPr lang="sr-Latn-RS" sz="1600" dirty="0" smtClean="0"/>
              <a:t>.04</a:t>
            </a:r>
            <a:r>
              <a:rPr lang="en-GB" sz="1600" dirty="0"/>
              <a:t>.2024.godine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191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280664"/>
              </p:ext>
            </p:extLst>
          </p:nvPr>
        </p:nvGraphicFramePr>
        <p:xfrm>
          <a:off x="365125" y="1600200"/>
          <a:ext cx="816731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763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9835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 err="1"/>
              <a:t>Vakcinacija</a:t>
            </a:r>
            <a:r>
              <a:rPr lang="en-GB" sz="1600" dirty="0"/>
              <a:t>  </a:t>
            </a:r>
            <a:r>
              <a:rPr lang="en-GB" sz="1600" dirty="0" err="1"/>
              <a:t>protiv</a:t>
            </a:r>
            <a:r>
              <a:rPr lang="en-GB" sz="1600" dirty="0"/>
              <a:t> HPV </a:t>
            </a:r>
            <a:br>
              <a:rPr lang="en-GB" sz="1600" dirty="0"/>
            </a:br>
            <a:r>
              <a:rPr lang="en-GB" sz="1600" dirty="0"/>
              <a:t>Gardasil 9 </a:t>
            </a:r>
            <a:r>
              <a:rPr lang="en-GB" sz="1600" dirty="0" err="1"/>
              <a:t>vakcinom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teritoriji</a:t>
            </a:r>
            <a:r>
              <a:rPr lang="en-GB" sz="1600" dirty="0"/>
              <a:t> </a:t>
            </a:r>
            <a:r>
              <a:rPr lang="en-GB" sz="1600" dirty="0" err="1"/>
              <a:t>Mačvanskog</a:t>
            </a:r>
            <a:r>
              <a:rPr lang="en-GB" sz="1600" dirty="0"/>
              <a:t> </a:t>
            </a:r>
            <a:r>
              <a:rPr lang="en-GB" sz="1600" dirty="0" err="1"/>
              <a:t>okruga</a:t>
            </a:r>
            <a:r>
              <a:rPr lang="en-GB" sz="1600" dirty="0"/>
              <a:t> </a:t>
            </a:r>
            <a:br>
              <a:rPr lang="en-GB" sz="1600" dirty="0"/>
            </a:br>
            <a:r>
              <a:rPr lang="sr-Latn-RS" sz="1600" dirty="0" smtClean="0"/>
              <a:t>po opštinama </a:t>
            </a:r>
            <a:r>
              <a:rPr lang="en-GB" sz="1600" dirty="0" err="1" smtClean="0"/>
              <a:t>zaključno</a:t>
            </a:r>
            <a:r>
              <a:rPr lang="en-GB" sz="1600" dirty="0" smtClean="0"/>
              <a:t> </a:t>
            </a:r>
            <a:r>
              <a:rPr lang="en-GB" sz="1600" dirty="0" err="1"/>
              <a:t>sa</a:t>
            </a:r>
            <a:r>
              <a:rPr lang="en-GB" sz="1600" dirty="0"/>
              <a:t> </a:t>
            </a:r>
            <a:r>
              <a:rPr lang="sr-Latn-RS" sz="1600" dirty="0" smtClean="0"/>
              <a:t>1</a:t>
            </a:r>
            <a:r>
              <a:rPr lang="en-GB" sz="1600" dirty="0" smtClean="0"/>
              <a:t>9</a:t>
            </a:r>
            <a:r>
              <a:rPr lang="sr-Latn-RS" sz="1600" dirty="0" smtClean="0"/>
              <a:t>.04</a:t>
            </a:r>
            <a:r>
              <a:rPr lang="en-GB" sz="1600" dirty="0"/>
              <a:t>.2024.godine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32237306"/>
              </p:ext>
            </p:extLst>
          </p:nvPr>
        </p:nvGraphicFramePr>
        <p:xfrm>
          <a:off x="365125" y="1600200"/>
          <a:ext cx="816731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191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55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9835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 dirty="0" err="1"/>
              <a:t>Vakcinacija</a:t>
            </a:r>
            <a:r>
              <a:rPr lang="en-GB" sz="1600" dirty="0"/>
              <a:t>  </a:t>
            </a:r>
            <a:r>
              <a:rPr lang="en-GB" sz="1600" dirty="0" err="1"/>
              <a:t>protiv</a:t>
            </a:r>
            <a:r>
              <a:rPr lang="en-GB" sz="1600" dirty="0"/>
              <a:t> HPV </a:t>
            </a:r>
            <a:br>
              <a:rPr lang="en-GB" sz="1600" dirty="0"/>
            </a:br>
            <a:r>
              <a:rPr lang="en-GB" sz="1600" dirty="0"/>
              <a:t>Gardasil 9 </a:t>
            </a:r>
            <a:r>
              <a:rPr lang="en-GB" sz="1600" dirty="0" err="1"/>
              <a:t>vakcinom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teritoriji</a:t>
            </a:r>
            <a:r>
              <a:rPr lang="en-GB" sz="1600" dirty="0"/>
              <a:t> </a:t>
            </a:r>
            <a:r>
              <a:rPr lang="en-GB" sz="1600" dirty="0" err="1"/>
              <a:t>Mačvanskog</a:t>
            </a:r>
            <a:r>
              <a:rPr lang="en-GB" sz="1600" dirty="0"/>
              <a:t> </a:t>
            </a:r>
            <a:r>
              <a:rPr lang="en-GB" sz="1600" dirty="0" err="1"/>
              <a:t>okruga</a:t>
            </a:r>
            <a:r>
              <a:rPr lang="en-GB" sz="1600" dirty="0"/>
              <a:t> </a:t>
            </a:r>
            <a:br>
              <a:rPr lang="en-GB" sz="1600" dirty="0"/>
            </a:br>
            <a:r>
              <a:rPr lang="sr-Latn-RS" sz="1600" dirty="0" smtClean="0"/>
              <a:t>po opštinama </a:t>
            </a:r>
            <a:r>
              <a:rPr lang="en-GB" sz="1600" dirty="0" err="1" smtClean="0"/>
              <a:t>zaključno</a:t>
            </a:r>
            <a:r>
              <a:rPr lang="en-GB" sz="1600" dirty="0" smtClean="0"/>
              <a:t> </a:t>
            </a:r>
            <a:r>
              <a:rPr lang="en-GB" sz="1600" dirty="0" err="1"/>
              <a:t>sa</a:t>
            </a:r>
            <a:r>
              <a:rPr lang="en-GB" sz="1600" dirty="0"/>
              <a:t> </a:t>
            </a:r>
            <a:r>
              <a:rPr lang="sr-Latn-RS" sz="1600" dirty="0" smtClean="0"/>
              <a:t>1</a:t>
            </a:r>
            <a:r>
              <a:rPr lang="en-GB" sz="1600" dirty="0" smtClean="0"/>
              <a:t>9</a:t>
            </a:r>
            <a:r>
              <a:rPr lang="sr-Latn-RS" sz="1600" dirty="0" smtClean="0"/>
              <a:t>.04</a:t>
            </a:r>
            <a:r>
              <a:rPr lang="en-GB" sz="1600" dirty="0"/>
              <a:t>.2024.godine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89727856"/>
              </p:ext>
            </p:extLst>
          </p:nvPr>
        </p:nvGraphicFramePr>
        <p:xfrm>
          <a:off x="365125" y="1600200"/>
          <a:ext cx="816731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191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161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en-US" dirty="0" err="1" smtClean="0">
                <a:solidFill>
                  <a:schemeClr val="tx2"/>
                </a:solidFill>
              </a:rPr>
              <a:t>Zavod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za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javno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zdravlje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Šabac</a:t>
            </a:r>
            <a:endParaRPr lang="sr-Latn-RS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86" y="414747"/>
            <a:ext cx="7239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00" y="1600200"/>
            <a:ext cx="649899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5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85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Executive</vt:lpstr>
      <vt:lpstr>       Zavod za javno zdravlje Šabac</vt:lpstr>
      <vt:lpstr>Vakcinacija  protiv HPV  Gardasil 9 vakcinom na teritoriji Mačvanskog okruga  zaključno sa 19.04.2024.godine</vt:lpstr>
      <vt:lpstr>Vakcinacija  protiv HPV  Gardasil 9 vakcinom na teritoriji Mačvanskog okruga po opštinama zaključno sa 19.04.2024.godine</vt:lpstr>
      <vt:lpstr>Vakcinacija  protiv HPV  Gardasil 9 vakcinom na teritoriji Mačvanskog okruga  po opštinama zaključno sa 19.04.2024.godine</vt:lpstr>
      <vt:lpstr>Vakcinacija  protiv HPV  Gardasil 9 vakcinom na teritoriji Mačvanskog okruga  po opštinama zaključno sa 19.04.2024.godine</vt:lpstr>
      <vt:lpstr>       Zavod za javno zdravlje Šabac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Zavod za javno zdravlje Šabac</dc:title>
  <dc:creator>Ana Pajičić</dc:creator>
  <cp:lastModifiedBy>Dragana Radojičić</cp:lastModifiedBy>
  <cp:revision>35</cp:revision>
  <cp:lastPrinted>2024-04-24T09:28:06Z</cp:lastPrinted>
  <dcterms:created xsi:type="dcterms:W3CDTF">2024-04-02T09:26:01Z</dcterms:created>
  <dcterms:modified xsi:type="dcterms:W3CDTF">2024-04-24T10:07:38Z</dcterms:modified>
</cp:coreProperties>
</file>